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12188825"/>
  <p:notesSz cx="6858000" cy="9144000"/>
  <p:embeddedFontLst>
    <p:embeddedFont>
      <p:font typeface="Lato"/>
      <p:regular r:id="rId69"/>
      <p:bold r:id="rId70"/>
      <p:italic r:id="rId71"/>
      <p:boldItalic r:id="rId72"/>
    </p:embeddedFont>
    <p:embeddedFont>
      <p:font typeface="Inter"/>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B0EDAF-D9CB-45B7-B262-3B7B12F143DB}">
  <a:tblStyle styleId="{F6B0EDAF-D9CB-45B7-B262-3B7B12F143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ter-regular.fntdata"/><Relationship Id="rId72" Type="http://schemas.openxmlformats.org/officeDocument/2006/relationships/font" Target="fonts/Lato-boldItalic.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Inter-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6eb9d6362_1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56eb9d6362_10_237: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6eb9d6362_1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56eb9d6362_10_260: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6eb9d6362_10_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56eb9d6362_10_283: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6eb9d6362_10_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56eb9d6362_10_306: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6eb9d6362_8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6eb9d6362_8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56eb9d6362_8_2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148794f5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148794f5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57148794f5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7148794f5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7148794f5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57148794f5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7148794f5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7148794f5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57148794f5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6eb9d636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56eb9d6362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56eb9d6362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6eb9d6362_1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ctr">
              <a:lnSpc>
                <a:spcPct val="173300"/>
              </a:lnSpc>
              <a:spcBef>
                <a:spcPts val="0"/>
              </a:spcBef>
              <a:spcAft>
                <a:spcPts val="0"/>
              </a:spcAft>
              <a:buClr>
                <a:schemeClr val="dk1"/>
              </a:buClr>
              <a:buFont typeface="Arial"/>
              <a:buNone/>
            </a:pPr>
            <a:r>
              <a:rPr lang="fr-FR" sz="1200"/>
              <a:t>Le jeu de données a été enregistré sur un réseau réel dont l’infrastructure est divisée en deux parties. Le premier contient 4 machines lançant les attaques vers le second contenant 10 machines victimes. 80 Go de données brutes dans des fichiers PCAP sont fournis avec un ensemble de 79 attributs dans des fichiers CSV. Le trafic réseau a été enregistré pendant 5 jours, ce qui a donné un total de 2 830 743 instances. Le trafic réseau est classé en 15 classes où un d’eux correspond à un trafic normal (BENIGN), tandis que les 14 autres correspondent à des attaques différentes.</a:t>
            </a:r>
            <a:endParaRPr sz="1200"/>
          </a:p>
          <a:p>
            <a:pPr indent="0" lvl="0" marL="0" rtl="0" algn="l">
              <a:spcBef>
                <a:spcPts val="0"/>
              </a:spcBef>
              <a:spcAft>
                <a:spcPts val="0"/>
              </a:spcAft>
              <a:buNone/>
            </a:pPr>
            <a:r>
              <a:t/>
            </a:r>
            <a:endParaRPr sz="1100"/>
          </a:p>
        </p:txBody>
      </p:sp>
      <p:sp>
        <p:nvSpPr>
          <p:cNvPr id="372" name="Google Shape;372;g256eb9d6362_1_64: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6eb9d6362_1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56eb9d6362_1_77: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6eb9d6362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6eb9d6362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56eb9d6362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6eb9d6362_1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56eb9d6362_1_113: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6eb9d6362_1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fr-FR" sz="1500"/>
              <a:t>SMOTE fonctionne en sélectionnant des exemples proches dans l'espace des caractéristiques, en traçant une ligne entre les exemples dans l'espace des caractéristiques et en dessinant un nouvel échantillon à un point le long de cette ligne.</a:t>
            </a:r>
            <a:endParaRPr sz="1500"/>
          </a:p>
          <a:p>
            <a:pPr indent="0" lvl="0" marL="0" rtl="0" algn="l">
              <a:spcBef>
                <a:spcPts val="0"/>
              </a:spcBef>
              <a:spcAft>
                <a:spcPts val="0"/>
              </a:spcAft>
              <a:buNone/>
            </a:pPr>
            <a:r>
              <a:t/>
            </a:r>
            <a:endParaRPr/>
          </a:p>
        </p:txBody>
      </p:sp>
      <p:sp>
        <p:nvSpPr>
          <p:cNvPr id="425" name="Google Shape;425;g256eb9d6362_1_133: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56eb9d6362_1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256eb9d6362_1_155: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6eb9d6362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6eb9d6362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256eb9d6362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6eb9d6362_1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256eb9d6362_1_200: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6eb9d6362_1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56eb9d6362_1_216: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56eb9d6362_1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56eb9d6362_1_225: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6eb9d6362_2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56eb9d6362_20_4: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6eb9d6362_8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6eb9d6362_8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56eb9d6362_8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6eb9d636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6eb9d6362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56eb9d6362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7148794f5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7148794f5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257148794f5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57148794f5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57148794f5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257148794f5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57148794f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57148794f5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57148794f5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7148794f5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57148794f5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257148794f5_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57148794f5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57148794f5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257148794f5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57148794f5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57148794f5_1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57148794f5_1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738da59cb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738da59cb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25738da59cb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57148794f5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57148794f5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257148794f5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738da59cb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25738da59cb_0_101: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6eb9d6362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6eb9d6362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256eb9d6362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738da59cb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25738da59cb_0_124: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738da59cb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25738da59cb_0_143: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7148794f5_1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257148794f5_1_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257148794f5_1_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6eb9d636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6eb9d6362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256eb9d6362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6eb9d6362_1_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g256eb9d6362_1_256: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6eb9d6362_1_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256eb9d6362_1_282: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6eb9d6362_1_3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256eb9d6362_1_302: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56eb9d6362_1_3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256eb9d6362_1_322: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56eb9d6362_1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256eb9d6362_1_343: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6eb9d6362_2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56eb9d6362_2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g256eb9d6362_2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7148794f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7148794f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57148794f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56eb9d6362_2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g256eb9d6362_2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g256eb9d6362_2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70dfff3d4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g2570dfff3d4_1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2570dfff3d4_1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70dfff3d4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70dfff3d4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2570dfff3d4_1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570dfff3d4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2570dfff3d4_1_23: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570dfff3d4_1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2570dfff3d4_1_85: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570dfff3d4_1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2570dfff3d4_1_41: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570dfff3d4_1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2570dfff3d4_1_105: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570dfff3d4_1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g2570dfff3d4_1_59: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5738da59cb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25738da59cb_1_0: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56eb9d6362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56eb9d6362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256eb9d6362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7148794f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7148794f5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57148794f5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5738da59cb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5738da59cb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25738da59cb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57148794f5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57148794f5_2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257148794f5_2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6eb9d6362_8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6eb9d6362_8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56eb9d6362_8_2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6eb9d6362_10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56eb9d6362_10_186: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6eb9d6362_1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56eb9d6362_10_214:notes"/>
          <p:cNvSpPr/>
          <p:nvPr>
            <p:ph idx="2" type="sldImg"/>
          </p:nvPr>
        </p:nvSpPr>
        <p:spPr>
          <a:xfrm>
            <a:off x="1143820" y="685800"/>
            <a:ext cx="457103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9" name="Shape 19"/>
        <p:cNvGrpSpPr/>
        <p:nvPr/>
      </p:nvGrpSpPr>
      <p:grpSpPr>
        <a:xfrm>
          <a:off x="0" y="0"/>
          <a:ext cx="0" cy="0"/>
          <a:chOff x="0" y="0"/>
          <a:chExt cx="0" cy="0"/>
        </a:xfrm>
      </p:grpSpPr>
      <p:grpSp>
        <p:nvGrpSpPr>
          <p:cNvPr id="20" name="Google Shape;20;p2"/>
          <p:cNvGrpSpPr/>
          <p:nvPr/>
        </p:nvGrpSpPr>
        <p:grpSpPr>
          <a:xfrm>
            <a:off x="7516521" y="4145332"/>
            <a:ext cx="4686219" cy="2731184"/>
            <a:chOff x="5638800" y="3109076"/>
            <a:chExt cx="3515543" cy="2048439"/>
          </a:xfrm>
        </p:grpSpPr>
        <p:cxnSp>
          <p:nvCxnSpPr>
            <p:cNvPr id="21" name="Google Shape;21;p2"/>
            <p:cNvCxnSpPr/>
            <p:nvPr/>
          </p:nvCxnSpPr>
          <p:spPr>
            <a:xfrm flipH="1" rot="10800000">
              <a:off x="5638800" y="3109076"/>
              <a:ext cx="3515400" cy="2037000"/>
            </a:xfrm>
            <a:prstGeom prst="straightConnector1">
              <a:avLst/>
            </a:prstGeom>
            <a:noFill/>
            <a:ln cap="flat" cmpd="sng" w="38100">
              <a:solidFill>
                <a:srgbClr val="007272"/>
              </a:solidFill>
              <a:prstDash val="solid"/>
              <a:miter lim="800000"/>
              <a:headEnd len="sm" w="sm" type="none"/>
              <a:tailEnd len="sm" w="sm" type="none"/>
            </a:ln>
          </p:spPr>
        </p:cxnSp>
        <p:cxnSp>
          <p:nvCxnSpPr>
            <p:cNvPr id="22" name="Google Shape;22;p2"/>
            <p:cNvCxnSpPr/>
            <p:nvPr/>
          </p:nvCxnSpPr>
          <p:spPr>
            <a:xfrm flipH="1" rot="10800000">
              <a:off x="6004643" y="3333815"/>
              <a:ext cx="3149700" cy="1823700"/>
            </a:xfrm>
            <a:prstGeom prst="straightConnector1">
              <a:avLst/>
            </a:prstGeom>
            <a:noFill/>
            <a:ln cap="flat" cmpd="sng" w="28575">
              <a:solidFill>
                <a:srgbClr val="007272"/>
              </a:solidFill>
              <a:prstDash val="solid"/>
              <a:miter lim="800000"/>
              <a:headEnd len="sm" w="sm" type="none"/>
              <a:tailEnd len="sm" w="sm" type="none"/>
            </a:ln>
          </p:spPr>
        </p:cxnSp>
        <p:cxnSp>
          <p:nvCxnSpPr>
            <p:cNvPr id="23" name="Google Shape;23;p2"/>
            <p:cNvCxnSpPr/>
            <p:nvPr/>
          </p:nvCxnSpPr>
          <p:spPr>
            <a:xfrm flipH="1" rot="10800000">
              <a:off x="6388342" y="3549840"/>
              <a:ext cx="2766000" cy="1600200"/>
            </a:xfrm>
            <a:prstGeom prst="straightConnector1">
              <a:avLst/>
            </a:prstGeom>
            <a:noFill/>
            <a:ln cap="flat" cmpd="sng" w="25400">
              <a:solidFill>
                <a:srgbClr val="004C4C"/>
              </a:solidFill>
              <a:prstDash val="solid"/>
              <a:miter lim="800000"/>
              <a:headEnd len="sm" w="sm" type="none"/>
              <a:tailEnd len="sm" w="sm" type="none"/>
            </a:ln>
          </p:spPr>
        </p:cxnSp>
      </p:grpSp>
      <p:grpSp>
        <p:nvGrpSpPr>
          <p:cNvPr id="24" name="Google Shape;24;p2"/>
          <p:cNvGrpSpPr/>
          <p:nvPr/>
        </p:nvGrpSpPr>
        <p:grpSpPr>
          <a:xfrm>
            <a:off x="-8915" y="6056995"/>
            <a:ext cx="5498783" cy="820186"/>
            <a:chOff x="-6689" y="4553748"/>
            <a:chExt cx="4125119" cy="615155"/>
          </a:xfrm>
        </p:grpSpPr>
        <p:sp>
          <p:nvSpPr>
            <p:cNvPr id="25" name="Google Shape;25;p2"/>
            <p:cNvSpPr/>
            <p:nvPr/>
          </p:nvSpPr>
          <p:spPr>
            <a:xfrm rot="-5400000">
              <a:off x="1754302" y="2802395"/>
              <a:ext cx="612775" cy="4115481"/>
            </a:xfrm>
            <a:custGeom>
              <a:rect b="b" l="l" r="r" t="t"/>
              <a:pathLst>
                <a:path extrusionOk="0" h="4115481" w="612775">
                  <a:moveTo>
                    <a:pt x="0" y="4115481"/>
                  </a:moveTo>
                  <a:lnTo>
                    <a:pt x="612775" y="3180443"/>
                  </a:lnTo>
                  <a:lnTo>
                    <a:pt x="612775" y="0"/>
                  </a:lnTo>
                </a:path>
              </a:pathLst>
            </a:custGeom>
            <a:noFill/>
            <a:ln cap="flat" cmpd="sng" w="38100">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26" name="Google Shape;26;p2"/>
            <p:cNvSpPr/>
            <p:nvPr/>
          </p:nvSpPr>
          <p:spPr>
            <a:xfrm rot="-5400000">
              <a:off x="1604659" y="3152814"/>
              <a:ext cx="410751" cy="3621427"/>
            </a:xfrm>
            <a:custGeom>
              <a:rect b="b" l="l" r="r" t="t"/>
              <a:pathLst>
                <a:path extrusionOk="0" h="3621427" w="410751">
                  <a:moveTo>
                    <a:pt x="0" y="3621427"/>
                  </a:moveTo>
                  <a:lnTo>
                    <a:pt x="410751" y="2998251"/>
                  </a:lnTo>
                  <a:cubicBezTo>
                    <a:pt x="410359" y="2065358"/>
                    <a:pt x="406339" y="932893"/>
                    <a:pt x="405947" y="0"/>
                  </a:cubicBezTo>
                </a:path>
              </a:pathLst>
            </a:custGeom>
            <a:noFill/>
            <a:ln cap="flat" cmpd="sng" w="28575">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27" name="Google Shape;27;p2"/>
            <p:cNvSpPr/>
            <p:nvPr/>
          </p:nvSpPr>
          <p:spPr>
            <a:xfrm rot="-5400000">
              <a:off x="1462308" y="3453376"/>
              <a:ext cx="241768" cy="3179761"/>
            </a:xfrm>
            <a:custGeom>
              <a:rect b="b" l="l" r="r" t="t"/>
              <a:pathLst>
                <a:path extrusionOk="0" h="3179761" w="241768">
                  <a:moveTo>
                    <a:pt x="0" y="3179761"/>
                  </a:moveTo>
                  <a:lnTo>
                    <a:pt x="238919" y="2819370"/>
                  </a:lnTo>
                  <a:cubicBezTo>
                    <a:pt x="238654" y="1947313"/>
                    <a:pt x="242019" y="872057"/>
                    <a:pt x="241754" y="0"/>
                  </a:cubicBezTo>
                </a:path>
              </a:pathLst>
            </a:custGeom>
            <a:noFill/>
            <a:ln cap="flat" cmpd="sng" w="25400">
              <a:solidFill>
                <a:srgbClr val="004C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
        <p:nvSpPr>
          <p:cNvPr id="28" name="Google Shape;28;p2"/>
          <p:cNvSpPr txBox="1"/>
          <p:nvPr>
            <p:ph type="ctrTitle"/>
          </p:nvPr>
        </p:nvSpPr>
        <p:spPr>
          <a:xfrm>
            <a:off x="1625176" y="584200"/>
            <a:ext cx="8735400" cy="20004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5400"/>
              <a:buFont typeface="Calibri"/>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2"/>
          <p:cNvSpPr txBox="1"/>
          <p:nvPr>
            <p:ph idx="1" type="subTitle"/>
          </p:nvPr>
        </p:nvSpPr>
        <p:spPr>
          <a:xfrm>
            <a:off x="1625176" y="2616200"/>
            <a:ext cx="8735400" cy="1752600"/>
          </a:xfrm>
          <a:prstGeom prst="rect">
            <a:avLst/>
          </a:prstGeom>
          <a:noFill/>
          <a:ln>
            <a:noFill/>
          </a:ln>
        </p:spPr>
        <p:txBody>
          <a:bodyPr anchorCtr="0" anchor="t" bIns="60925" lIns="121875" spcFirstLastPara="1" rIns="121875" wrap="square" tIns="60925">
            <a:normAutofit/>
          </a:bodyPr>
          <a:lstStyle>
            <a:lvl1pPr lvl="0" rtl="0" algn="l">
              <a:lnSpc>
                <a:spcPct val="90000"/>
              </a:lnSpc>
              <a:spcBef>
                <a:spcPts val="0"/>
              </a:spcBef>
              <a:spcAft>
                <a:spcPts val="0"/>
              </a:spcAft>
              <a:buSzPts val="2800"/>
              <a:buNone/>
              <a:defRPr sz="2800" cap="none">
                <a:solidFill>
                  <a:schemeClr val="accent1"/>
                </a:solidFill>
              </a:defRPr>
            </a:lvl1pPr>
            <a:lvl2pPr lvl="1" rtl="0" algn="ctr">
              <a:lnSpc>
                <a:spcPct val="90000"/>
              </a:lnSpc>
              <a:spcBef>
                <a:spcPts val="800"/>
              </a:spcBef>
              <a:spcAft>
                <a:spcPts val="0"/>
              </a:spcAft>
              <a:buSzPts val="1920"/>
              <a:buNone/>
              <a:defRPr>
                <a:solidFill>
                  <a:schemeClr val="lt1"/>
                </a:solidFill>
              </a:defRPr>
            </a:lvl2pPr>
            <a:lvl3pPr lvl="2" rtl="0" algn="ctr">
              <a:lnSpc>
                <a:spcPct val="90000"/>
              </a:lnSpc>
              <a:spcBef>
                <a:spcPts val="800"/>
              </a:spcBef>
              <a:spcAft>
                <a:spcPts val="0"/>
              </a:spcAft>
              <a:buSzPts val="1600"/>
              <a:buNone/>
              <a:defRPr>
                <a:solidFill>
                  <a:schemeClr val="lt1"/>
                </a:solidFill>
              </a:defRPr>
            </a:lvl3pPr>
            <a:lvl4pPr lvl="3" rtl="0" algn="ctr">
              <a:lnSpc>
                <a:spcPct val="90000"/>
              </a:lnSpc>
              <a:spcBef>
                <a:spcPts val="800"/>
              </a:spcBef>
              <a:spcAft>
                <a:spcPts val="0"/>
              </a:spcAft>
              <a:buSzPts val="1600"/>
              <a:buNone/>
              <a:defRPr>
                <a:solidFill>
                  <a:schemeClr val="lt1"/>
                </a:solidFill>
              </a:defRPr>
            </a:lvl4pPr>
            <a:lvl5pPr lvl="4" rtl="0" algn="ctr">
              <a:lnSpc>
                <a:spcPct val="90000"/>
              </a:lnSpc>
              <a:spcBef>
                <a:spcPts val="800"/>
              </a:spcBef>
              <a:spcAft>
                <a:spcPts val="0"/>
              </a:spcAft>
              <a:buSzPts val="1600"/>
              <a:buNone/>
              <a:defRPr>
                <a:solidFill>
                  <a:schemeClr val="lt1"/>
                </a:solidFill>
              </a:defRPr>
            </a:lvl5pPr>
            <a:lvl6pPr lvl="5" rtl="0" algn="ctr">
              <a:lnSpc>
                <a:spcPct val="90000"/>
              </a:lnSpc>
              <a:spcBef>
                <a:spcPts val="800"/>
              </a:spcBef>
              <a:spcAft>
                <a:spcPts val="0"/>
              </a:spcAft>
              <a:buSzPts val="1600"/>
              <a:buNone/>
              <a:defRPr>
                <a:solidFill>
                  <a:schemeClr val="lt1"/>
                </a:solidFill>
              </a:defRPr>
            </a:lvl6pPr>
            <a:lvl7pPr lvl="6" rtl="0" algn="ctr">
              <a:lnSpc>
                <a:spcPct val="90000"/>
              </a:lnSpc>
              <a:spcBef>
                <a:spcPts val="800"/>
              </a:spcBef>
              <a:spcAft>
                <a:spcPts val="0"/>
              </a:spcAft>
              <a:buSzPts val="1600"/>
              <a:buNone/>
              <a:defRPr>
                <a:solidFill>
                  <a:schemeClr val="lt1"/>
                </a:solidFill>
              </a:defRPr>
            </a:lvl7pPr>
            <a:lvl8pPr lvl="7" rtl="0" algn="ctr">
              <a:lnSpc>
                <a:spcPct val="90000"/>
              </a:lnSpc>
              <a:spcBef>
                <a:spcPts val="800"/>
              </a:spcBef>
              <a:spcAft>
                <a:spcPts val="0"/>
              </a:spcAft>
              <a:buSzPts val="1600"/>
              <a:buNone/>
              <a:defRPr>
                <a:solidFill>
                  <a:schemeClr val="lt1"/>
                </a:solidFill>
              </a:defRPr>
            </a:lvl8pPr>
            <a:lvl9pPr lvl="8" rtl="0" algn="ctr">
              <a:lnSpc>
                <a:spcPct val="90000"/>
              </a:lnSpc>
              <a:spcBef>
                <a:spcPts val="800"/>
              </a:spcBef>
              <a:spcAft>
                <a:spcPts val="0"/>
              </a:spcAft>
              <a:buSzPts val="1600"/>
              <a:buNone/>
              <a:defRPr>
                <a:solidFill>
                  <a:schemeClr val="lt1"/>
                </a:solidFill>
              </a:defRPr>
            </a:lvl9pPr>
          </a:lstStyle>
          <a:p/>
        </p:txBody>
      </p:sp>
      <p:sp>
        <p:nvSpPr>
          <p:cNvPr id="30" name="Google Shape;30;p2"/>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2"/>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2"/>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1"/>
          <p:cNvSpPr txBox="1"/>
          <p:nvPr>
            <p:ph idx="1" type="body"/>
          </p:nvPr>
        </p:nvSpPr>
        <p:spPr>
          <a:xfrm rot="5400000">
            <a:off x="4168034" y="-1247353"/>
            <a:ext cx="4462200" cy="10360500"/>
          </a:xfrm>
          <a:prstGeom prst="rect">
            <a:avLst/>
          </a:prstGeom>
          <a:noFill/>
          <a:ln>
            <a:noFill/>
          </a:ln>
        </p:spPr>
        <p:txBody>
          <a:bodyPr anchorCtr="0" anchor="t" bIns="60925" lIns="121875" spcFirstLastPara="1" rIns="121875" wrap="square" tIns="60925">
            <a:normAutofit/>
          </a:bodyPr>
          <a:lstStyle>
            <a:lvl1pPr indent="-342900" lvl="0" marL="457200" rtl="0" algn="l">
              <a:lnSpc>
                <a:spcPct val="90000"/>
              </a:lnSpc>
              <a:spcBef>
                <a:spcPts val="1600"/>
              </a:spcBef>
              <a:spcAft>
                <a:spcPts val="0"/>
              </a:spcAft>
              <a:buSzPts val="1800"/>
              <a:buChar char="•"/>
              <a:defRPr/>
            </a:lvl1pPr>
            <a:lvl2pPr indent="-320040" lvl="1" marL="914400" rtl="0" algn="l">
              <a:lnSpc>
                <a:spcPct val="90000"/>
              </a:lnSpc>
              <a:spcBef>
                <a:spcPts val="800"/>
              </a:spcBef>
              <a:spcAft>
                <a:spcPts val="0"/>
              </a:spcAft>
              <a:buSzPts val="1440"/>
              <a:buChar char="•"/>
              <a:defRPr/>
            </a:lvl2pPr>
            <a:lvl3pPr indent="-320039" lvl="2" marL="1371600" rtl="0" algn="l">
              <a:lnSpc>
                <a:spcPct val="90000"/>
              </a:lnSpc>
              <a:spcBef>
                <a:spcPts val="800"/>
              </a:spcBef>
              <a:spcAft>
                <a:spcPts val="0"/>
              </a:spcAft>
              <a:buSzPts val="1440"/>
              <a:buChar char="•"/>
              <a:defRPr/>
            </a:lvl3pPr>
            <a:lvl4pPr indent="-320039" lvl="3" marL="1828800" rtl="0" algn="l">
              <a:lnSpc>
                <a:spcPct val="90000"/>
              </a:lnSpc>
              <a:spcBef>
                <a:spcPts val="800"/>
              </a:spcBef>
              <a:spcAft>
                <a:spcPts val="0"/>
              </a:spcAft>
              <a:buSzPts val="1440"/>
              <a:buChar char="•"/>
              <a:defRPr/>
            </a:lvl4pPr>
            <a:lvl5pPr indent="-330200" lvl="4" marL="2286000" rtl="0" algn="l">
              <a:lnSpc>
                <a:spcPct val="90000"/>
              </a:lnSpc>
              <a:spcBef>
                <a:spcPts val="800"/>
              </a:spcBef>
              <a:spcAft>
                <a:spcPts val="0"/>
              </a:spcAft>
              <a:buSzPts val="1600"/>
              <a:buChar char="•"/>
              <a:defRPr/>
            </a:lvl5pPr>
            <a:lvl6pPr indent="-330200" lvl="5" marL="2743200" rtl="0" algn="l">
              <a:lnSpc>
                <a:spcPct val="90000"/>
              </a:lnSpc>
              <a:spcBef>
                <a:spcPts val="800"/>
              </a:spcBef>
              <a:spcAft>
                <a:spcPts val="0"/>
              </a:spcAft>
              <a:buSzPts val="1600"/>
              <a:buChar char="•"/>
              <a:defRPr/>
            </a:lvl6pPr>
            <a:lvl7pPr indent="-330200" lvl="6" marL="3200400" rtl="0" algn="l">
              <a:lnSpc>
                <a:spcPct val="90000"/>
              </a:lnSpc>
              <a:spcBef>
                <a:spcPts val="800"/>
              </a:spcBef>
              <a:spcAft>
                <a:spcPts val="0"/>
              </a:spcAft>
              <a:buSzPts val="1600"/>
              <a:buChar char="•"/>
              <a:defRPr/>
            </a:lvl7pPr>
            <a:lvl8pPr indent="-330200" lvl="7" marL="3657600" rtl="0" algn="l">
              <a:lnSpc>
                <a:spcPct val="90000"/>
              </a:lnSpc>
              <a:spcBef>
                <a:spcPts val="800"/>
              </a:spcBef>
              <a:spcAft>
                <a:spcPts val="0"/>
              </a:spcAft>
              <a:buSzPts val="1600"/>
              <a:buChar char="•"/>
              <a:defRPr/>
            </a:lvl8pPr>
            <a:lvl9pPr indent="-330200" lvl="8" marL="4114800" rtl="0" algn="l">
              <a:lnSpc>
                <a:spcPct val="90000"/>
              </a:lnSpc>
              <a:spcBef>
                <a:spcPts val="800"/>
              </a:spcBef>
              <a:spcAft>
                <a:spcPts val="0"/>
              </a:spcAft>
              <a:buSzPts val="1600"/>
              <a:buChar char="•"/>
              <a:defRPr/>
            </a:lvl9pPr>
          </a:lstStyle>
          <a:p/>
        </p:txBody>
      </p:sp>
      <p:sp>
        <p:nvSpPr>
          <p:cNvPr id="91" name="Google Shape;91;p11"/>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1"/>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1"/>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94" name="Shape 94"/>
        <p:cNvGrpSpPr/>
        <p:nvPr/>
      </p:nvGrpSpPr>
      <p:grpSpPr>
        <a:xfrm>
          <a:off x="0" y="0"/>
          <a:ext cx="0" cy="0"/>
          <a:chOff x="0" y="0"/>
          <a:chExt cx="0" cy="0"/>
        </a:xfrm>
      </p:grpSpPr>
      <p:sp>
        <p:nvSpPr>
          <p:cNvPr id="95" name="Google Shape;95;p12"/>
          <p:cNvSpPr txBox="1"/>
          <p:nvPr>
            <p:ph type="title"/>
          </p:nvPr>
        </p:nvSpPr>
        <p:spPr>
          <a:xfrm rot="5400000">
            <a:off x="7414034" y="2006950"/>
            <a:ext cx="5588100" cy="27426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2"/>
          <p:cNvSpPr txBox="1"/>
          <p:nvPr>
            <p:ph idx="1" type="body"/>
          </p:nvPr>
        </p:nvSpPr>
        <p:spPr>
          <a:xfrm rot="5400000">
            <a:off x="2132301" y="-329150"/>
            <a:ext cx="5588100" cy="7414800"/>
          </a:xfrm>
          <a:prstGeom prst="rect">
            <a:avLst/>
          </a:prstGeom>
          <a:noFill/>
          <a:ln>
            <a:noFill/>
          </a:ln>
        </p:spPr>
        <p:txBody>
          <a:bodyPr anchorCtr="0" anchor="t" bIns="60925" lIns="121875" spcFirstLastPara="1" rIns="121875" wrap="square" tIns="60925">
            <a:normAutofit/>
          </a:bodyPr>
          <a:lstStyle>
            <a:lvl1pPr indent="-342900" lvl="0" marL="457200" rtl="0" algn="l">
              <a:lnSpc>
                <a:spcPct val="90000"/>
              </a:lnSpc>
              <a:spcBef>
                <a:spcPts val="1600"/>
              </a:spcBef>
              <a:spcAft>
                <a:spcPts val="0"/>
              </a:spcAft>
              <a:buSzPts val="1800"/>
              <a:buChar char="•"/>
              <a:defRPr/>
            </a:lvl1pPr>
            <a:lvl2pPr indent="-320040" lvl="1" marL="914400" rtl="0" algn="l">
              <a:lnSpc>
                <a:spcPct val="90000"/>
              </a:lnSpc>
              <a:spcBef>
                <a:spcPts val="800"/>
              </a:spcBef>
              <a:spcAft>
                <a:spcPts val="0"/>
              </a:spcAft>
              <a:buSzPts val="1440"/>
              <a:buChar char="•"/>
              <a:defRPr/>
            </a:lvl2pPr>
            <a:lvl3pPr indent="-320039" lvl="2" marL="1371600" rtl="0" algn="l">
              <a:lnSpc>
                <a:spcPct val="90000"/>
              </a:lnSpc>
              <a:spcBef>
                <a:spcPts val="800"/>
              </a:spcBef>
              <a:spcAft>
                <a:spcPts val="0"/>
              </a:spcAft>
              <a:buSzPts val="1440"/>
              <a:buChar char="•"/>
              <a:defRPr/>
            </a:lvl3pPr>
            <a:lvl4pPr indent="-320039" lvl="3" marL="1828800" rtl="0" algn="l">
              <a:lnSpc>
                <a:spcPct val="90000"/>
              </a:lnSpc>
              <a:spcBef>
                <a:spcPts val="800"/>
              </a:spcBef>
              <a:spcAft>
                <a:spcPts val="0"/>
              </a:spcAft>
              <a:buSzPts val="1440"/>
              <a:buChar char="•"/>
              <a:defRPr/>
            </a:lvl4pPr>
            <a:lvl5pPr indent="-330200" lvl="4" marL="2286000" rtl="0" algn="l">
              <a:lnSpc>
                <a:spcPct val="90000"/>
              </a:lnSpc>
              <a:spcBef>
                <a:spcPts val="800"/>
              </a:spcBef>
              <a:spcAft>
                <a:spcPts val="0"/>
              </a:spcAft>
              <a:buSzPts val="1600"/>
              <a:buChar char="•"/>
              <a:defRPr/>
            </a:lvl5pPr>
            <a:lvl6pPr indent="-330200" lvl="5" marL="2743200" rtl="0" algn="l">
              <a:lnSpc>
                <a:spcPct val="90000"/>
              </a:lnSpc>
              <a:spcBef>
                <a:spcPts val="800"/>
              </a:spcBef>
              <a:spcAft>
                <a:spcPts val="0"/>
              </a:spcAft>
              <a:buSzPts val="1600"/>
              <a:buChar char="•"/>
              <a:defRPr/>
            </a:lvl6pPr>
            <a:lvl7pPr indent="-330200" lvl="6" marL="3200400" rtl="0" algn="l">
              <a:lnSpc>
                <a:spcPct val="90000"/>
              </a:lnSpc>
              <a:spcBef>
                <a:spcPts val="800"/>
              </a:spcBef>
              <a:spcAft>
                <a:spcPts val="0"/>
              </a:spcAft>
              <a:buSzPts val="1600"/>
              <a:buChar char="•"/>
              <a:defRPr/>
            </a:lvl7pPr>
            <a:lvl8pPr indent="-330200" lvl="7" marL="3657600" rtl="0" algn="l">
              <a:lnSpc>
                <a:spcPct val="90000"/>
              </a:lnSpc>
              <a:spcBef>
                <a:spcPts val="800"/>
              </a:spcBef>
              <a:spcAft>
                <a:spcPts val="0"/>
              </a:spcAft>
              <a:buSzPts val="1600"/>
              <a:buChar char="•"/>
              <a:defRPr/>
            </a:lvl8pPr>
            <a:lvl9pPr indent="-330200" lvl="8" marL="4114800" rtl="0" algn="l">
              <a:lnSpc>
                <a:spcPct val="90000"/>
              </a:lnSpc>
              <a:spcBef>
                <a:spcPts val="800"/>
              </a:spcBef>
              <a:spcAft>
                <a:spcPts val="0"/>
              </a:spcAft>
              <a:buSzPts val="1600"/>
              <a:buChar char="•"/>
              <a:defRPr/>
            </a:lvl9pPr>
          </a:lstStyle>
          <a:p/>
        </p:txBody>
      </p:sp>
      <p:sp>
        <p:nvSpPr>
          <p:cNvPr id="97" name="Google Shape;97;p12"/>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2"/>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2"/>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p:cSld name="Slide 1">
    <p:spTree>
      <p:nvGrpSpPr>
        <p:cNvPr id="100" name="Shape 100"/>
        <p:cNvGrpSpPr/>
        <p:nvPr/>
      </p:nvGrpSpPr>
      <p:grpSpPr>
        <a:xfrm>
          <a:off x="0" y="0"/>
          <a:ext cx="0" cy="0"/>
          <a:chOff x="0" y="0"/>
          <a:chExt cx="0" cy="0"/>
        </a:xfrm>
      </p:grpSpPr>
      <p:sp>
        <p:nvSpPr>
          <p:cNvPr id="101" name="Google Shape;101;p13"/>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02" name="Shape 102"/>
        <p:cNvGrpSpPr/>
        <p:nvPr/>
      </p:nvGrpSpPr>
      <p:grpSpPr>
        <a:xfrm>
          <a:off x="0" y="0"/>
          <a:ext cx="0" cy="0"/>
          <a:chOff x="0" y="0"/>
          <a:chExt cx="0" cy="0"/>
        </a:xfrm>
      </p:grpSpPr>
      <p:sp>
        <p:nvSpPr>
          <p:cNvPr id="103" name="Google Shape;103;p14"/>
          <p:cNvSpPr/>
          <p:nvPr>
            <p:ph idx="2" type="pic"/>
          </p:nvPr>
        </p:nvSpPr>
        <p:spPr>
          <a:xfrm>
            <a:off x="0" y="3672114"/>
            <a:ext cx="2437800" cy="2437800"/>
          </a:xfrm>
          <a:prstGeom prst="rect">
            <a:avLst/>
          </a:prstGeom>
          <a:noFill/>
          <a:ln>
            <a:noFill/>
          </a:ln>
        </p:spPr>
      </p:sp>
      <p:sp>
        <p:nvSpPr>
          <p:cNvPr id="104" name="Google Shape;104;p14"/>
          <p:cNvSpPr/>
          <p:nvPr>
            <p:ph idx="3" type="pic"/>
          </p:nvPr>
        </p:nvSpPr>
        <p:spPr>
          <a:xfrm>
            <a:off x="2437765" y="3672114"/>
            <a:ext cx="2437800" cy="2437800"/>
          </a:xfrm>
          <a:prstGeom prst="rect">
            <a:avLst/>
          </a:prstGeom>
          <a:noFill/>
          <a:ln>
            <a:noFill/>
          </a:ln>
        </p:spPr>
      </p:sp>
      <p:sp>
        <p:nvSpPr>
          <p:cNvPr id="105" name="Google Shape;105;p14"/>
          <p:cNvSpPr/>
          <p:nvPr>
            <p:ph idx="4" type="pic"/>
          </p:nvPr>
        </p:nvSpPr>
        <p:spPr>
          <a:xfrm>
            <a:off x="4875530" y="3672114"/>
            <a:ext cx="2437800" cy="2437800"/>
          </a:xfrm>
          <a:prstGeom prst="rect">
            <a:avLst/>
          </a:prstGeom>
          <a:noFill/>
          <a:ln>
            <a:noFill/>
          </a:ln>
        </p:spPr>
      </p:sp>
      <p:sp>
        <p:nvSpPr>
          <p:cNvPr id="106" name="Google Shape;106;p14"/>
          <p:cNvSpPr/>
          <p:nvPr>
            <p:ph idx="5" type="pic"/>
          </p:nvPr>
        </p:nvSpPr>
        <p:spPr>
          <a:xfrm>
            <a:off x="7313295" y="3672114"/>
            <a:ext cx="2437800" cy="2437800"/>
          </a:xfrm>
          <a:prstGeom prst="rect">
            <a:avLst/>
          </a:prstGeom>
          <a:noFill/>
          <a:ln>
            <a:noFill/>
          </a:ln>
        </p:spPr>
      </p:sp>
      <p:sp>
        <p:nvSpPr>
          <p:cNvPr id="107" name="Google Shape;107;p14"/>
          <p:cNvSpPr/>
          <p:nvPr>
            <p:ph idx="6" type="pic"/>
          </p:nvPr>
        </p:nvSpPr>
        <p:spPr>
          <a:xfrm>
            <a:off x="9751060" y="3672114"/>
            <a:ext cx="2437800" cy="2437800"/>
          </a:xfrm>
          <a:prstGeom prst="rect">
            <a:avLst/>
          </a:prstGeom>
          <a:noFill/>
          <a:ln>
            <a:noFill/>
          </a:ln>
        </p:spPr>
      </p:sp>
      <p:sp>
        <p:nvSpPr>
          <p:cNvPr id="108" name="Google Shape;108;p14"/>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p:cSld name="Slide 7">
    <p:spTree>
      <p:nvGrpSpPr>
        <p:cNvPr id="109" name="Shape 109"/>
        <p:cNvGrpSpPr/>
        <p:nvPr/>
      </p:nvGrpSpPr>
      <p:grpSpPr>
        <a:xfrm>
          <a:off x="0" y="0"/>
          <a:ext cx="0" cy="0"/>
          <a:chOff x="0" y="0"/>
          <a:chExt cx="0" cy="0"/>
        </a:xfrm>
      </p:grpSpPr>
      <p:sp>
        <p:nvSpPr>
          <p:cNvPr id="110" name="Google Shape;110;p15"/>
          <p:cNvSpPr/>
          <p:nvPr>
            <p:ph idx="2" type="pic"/>
          </p:nvPr>
        </p:nvSpPr>
        <p:spPr>
          <a:xfrm>
            <a:off x="2317424" y="2263691"/>
            <a:ext cx="7352700" cy="1962000"/>
          </a:xfrm>
          <a:prstGeom prst="rect">
            <a:avLst/>
          </a:prstGeom>
          <a:noFill/>
          <a:ln>
            <a:noFill/>
          </a:ln>
        </p:spPr>
      </p:sp>
      <p:sp>
        <p:nvSpPr>
          <p:cNvPr id="111" name="Google Shape;111;p15"/>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5">
  <p:cSld name="Slide 55">
    <p:spTree>
      <p:nvGrpSpPr>
        <p:cNvPr id="112" name="Shape 112"/>
        <p:cNvGrpSpPr/>
        <p:nvPr/>
      </p:nvGrpSpPr>
      <p:grpSpPr>
        <a:xfrm>
          <a:off x="0" y="0"/>
          <a:ext cx="0" cy="0"/>
          <a:chOff x="0" y="0"/>
          <a:chExt cx="0" cy="0"/>
        </a:xfrm>
      </p:grpSpPr>
      <p:sp>
        <p:nvSpPr>
          <p:cNvPr id="113" name="Google Shape;113;p16"/>
          <p:cNvSpPr/>
          <p:nvPr>
            <p:ph idx="2" type="pic"/>
          </p:nvPr>
        </p:nvSpPr>
        <p:spPr>
          <a:xfrm>
            <a:off x="1671204" y="2537371"/>
            <a:ext cx="4162200" cy="3147000"/>
          </a:xfrm>
          <a:prstGeom prst="rect">
            <a:avLst/>
          </a:prstGeom>
          <a:noFill/>
          <a:ln>
            <a:noFill/>
          </a:ln>
        </p:spPr>
      </p:sp>
      <p:sp>
        <p:nvSpPr>
          <p:cNvPr id="114" name="Google Shape;114;p16"/>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15" name="Shape 115"/>
        <p:cNvGrpSpPr/>
        <p:nvPr/>
      </p:nvGrpSpPr>
      <p:grpSpPr>
        <a:xfrm>
          <a:off x="0" y="0"/>
          <a:ext cx="0" cy="0"/>
          <a:chOff x="0" y="0"/>
          <a:chExt cx="0" cy="0"/>
        </a:xfrm>
      </p:grpSpPr>
      <p:sp>
        <p:nvSpPr>
          <p:cNvPr id="116" name="Google Shape;116;p17"/>
          <p:cNvSpPr/>
          <p:nvPr>
            <p:ph idx="2" type="pic"/>
          </p:nvPr>
        </p:nvSpPr>
        <p:spPr>
          <a:xfrm>
            <a:off x="3304833" y="2355619"/>
            <a:ext cx="2133000" cy="2133000"/>
          </a:xfrm>
          <a:prstGeom prst="ellipse">
            <a:avLst/>
          </a:prstGeom>
          <a:noFill/>
          <a:ln>
            <a:noFill/>
          </a:ln>
        </p:spPr>
      </p:sp>
      <p:sp>
        <p:nvSpPr>
          <p:cNvPr id="117" name="Google Shape;117;p17"/>
          <p:cNvSpPr/>
          <p:nvPr>
            <p:ph idx="3" type="pic"/>
          </p:nvPr>
        </p:nvSpPr>
        <p:spPr>
          <a:xfrm>
            <a:off x="6961481" y="2355619"/>
            <a:ext cx="2133000" cy="2133000"/>
          </a:xfrm>
          <a:prstGeom prst="ellipse">
            <a:avLst/>
          </a:prstGeom>
          <a:noFill/>
          <a:ln>
            <a:noFill/>
          </a:ln>
        </p:spPr>
      </p:sp>
      <p:sp>
        <p:nvSpPr>
          <p:cNvPr id="118" name="Google Shape;118;p17"/>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9" name="Shape 119"/>
        <p:cNvGrpSpPr/>
        <p:nvPr/>
      </p:nvGrpSpPr>
      <p:grpSpPr>
        <a:xfrm>
          <a:off x="0" y="0"/>
          <a:ext cx="0" cy="0"/>
          <a:chOff x="0" y="0"/>
          <a:chExt cx="0" cy="0"/>
        </a:xfrm>
      </p:grpSpPr>
      <p:sp>
        <p:nvSpPr>
          <p:cNvPr id="120" name="Google Shape;120;p18"/>
          <p:cNvSpPr/>
          <p:nvPr>
            <p:ph idx="2" type="pic"/>
          </p:nvPr>
        </p:nvSpPr>
        <p:spPr>
          <a:xfrm>
            <a:off x="1122322" y="3318038"/>
            <a:ext cx="614100" cy="614100"/>
          </a:xfrm>
          <a:prstGeom prst="rect">
            <a:avLst/>
          </a:prstGeom>
          <a:noFill/>
          <a:ln>
            <a:noFill/>
          </a:ln>
        </p:spPr>
      </p:sp>
      <p:sp>
        <p:nvSpPr>
          <p:cNvPr id="121" name="Google Shape;121;p18"/>
          <p:cNvSpPr/>
          <p:nvPr>
            <p:ph idx="3" type="pic"/>
          </p:nvPr>
        </p:nvSpPr>
        <p:spPr>
          <a:xfrm>
            <a:off x="3818080" y="2703673"/>
            <a:ext cx="614100" cy="614100"/>
          </a:xfrm>
          <a:prstGeom prst="rect">
            <a:avLst/>
          </a:prstGeom>
          <a:noFill/>
          <a:ln>
            <a:noFill/>
          </a:ln>
        </p:spPr>
      </p:sp>
      <p:sp>
        <p:nvSpPr>
          <p:cNvPr id="122" name="Google Shape;122;p18"/>
          <p:cNvSpPr/>
          <p:nvPr>
            <p:ph idx="4" type="pic"/>
          </p:nvPr>
        </p:nvSpPr>
        <p:spPr>
          <a:xfrm>
            <a:off x="6533432" y="3298172"/>
            <a:ext cx="614100" cy="614100"/>
          </a:xfrm>
          <a:prstGeom prst="rect">
            <a:avLst/>
          </a:prstGeom>
          <a:noFill/>
          <a:ln>
            <a:noFill/>
          </a:ln>
        </p:spPr>
      </p:sp>
      <p:sp>
        <p:nvSpPr>
          <p:cNvPr id="123" name="Google Shape;123;p18"/>
          <p:cNvSpPr/>
          <p:nvPr>
            <p:ph idx="5" type="pic"/>
          </p:nvPr>
        </p:nvSpPr>
        <p:spPr>
          <a:xfrm>
            <a:off x="9115815" y="2683806"/>
            <a:ext cx="614100" cy="614100"/>
          </a:xfrm>
          <a:prstGeom prst="rect">
            <a:avLst/>
          </a:prstGeom>
          <a:noFill/>
          <a:ln>
            <a:noFill/>
          </a:ln>
        </p:spPr>
      </p:sp>
      <p:sp>
        <p:nvSpPr>
          <p:cNvPr id="124" name="Google Shape;124;p18"/>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33" name="Shape 33"/>
        <p:cNvGrpSpPr/>
        <p:nvPr/>
      </p:nvGrpSpPr>
      <p:grpSpPr>
        <a:xfrm>
          <a:off x="0" y="0"/>
          <a:ext cx="0" cy="0"/>
          <a:chOff x="0" y="0"/>
          <a:chExt cx="0" cy="0"/>
        </a:xfrm>
      </p:grpSpPr>
      <p:sp>
        <p:nvSpPr>
          <p:cNvPr id="34" name="Google Shape;34;p3"/>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3"/>
          <p:cNvSpPr txBox="1"/>
          <p:nvPr>
            <p:ph idx="1" type="body"/>
          </p:nvPr>
        </p:nvSpPr>
        <p:spPr>
          <a:xfrm>
            <a:off x="1218883" y="1701797"/>
            <a:ext cx="10360500" cy="4462200"/>
          </a:xfrm>
          <a:prstGeom prst="rect">
            <a:avLst/>
          </a:prstGeom>
          <a:noFill/>
          <a:ln>
            <a:noFill/>
          </a:ln>
        </p:spPr>
        <p:txBody>
          <a:bodyPr anchorCtr="0" anchor="t" bIns="60925" lIns="121875" spcFirstLastPara="1" rIns="121875" wrap="square" tIns="60925">
            <a:normAutofit/>
          </a:bodyPr>
          <a:lstStyle>
            <a:lvl1pPr indent="-342900" lvl="0" marL="457200" rtl="0" algn="l">
              <a:lnSpc>
                <a:spcPct val="90000"/>
              </a:lnSpc>
              <a:spcBef>
                <a:spcPts val="1600"/>
              </a:spcBef>
              <a:spcAft>
                <a:spcPts val="0"/>
              </a:spcAft>
              <a:buSzPts val="1800"/>
              <a:buChar char="•"/>
              <a:defRPr/>
            </a:lvl1pPr>
            <a:lvl2pPr indent="-320040" lvl="1" marL="914400" rtl="0" algn="l">
              <a:lnSpc>
                <a:spcPct val="90000"/>
              </a:lnSpc>
              <a:spcBef>
                <a:spcPts val="800"/>
              </a:spcBef>
              <a:spcAft>
                <a:spcPts val="0"/>
              </a:spcAft>
              <a:buSzPts val="1440"/>
              <a:buChar char="•"/>
              <a:defRPr/>
            </a:lvl2pPr>
            <a:lvl3pPr indent="-320039" lvl="2" marL="1371600" rtl="0" algn="l">
              <a:lnSpc>
                <a:spcPct val="90000"/>
              </a:lnSpc>
              <a:spcBef>
                <a:spcPts val="800"/>
              </a:spcBef>
              <a:spcAft>
                <a:spcPts val="0"/>
              </a:spcAft>
              <a:buSzPts val="1440"/>
              <a:buChar char="•"/>
              <a:defRPr/>
            </a:lvl3pPr>
            <a:lvl4pPr indent="-320039" lvl="3" marL="1828800" rtl="0" algn="l">
              <a:lnSpc>
                <a:spcPct val="90000"/>
              </a:lnSpc>
              <a:spcBef>
                <a:spcPts val="800"/>
              </a:spcBef>
              <a:spcAft>
                <a:spcPts val="0"/>
              </a:spcAft>
              <a:buSzPts val="1440"/>
              <a:buChar char="•"/>
              <a:defRPr/>
            </a:lvl4pPr>
            <a:lvl5pPr indent="-330200" lvl="4" marL="2286000" rtl="0" algn="l">
              <a:lnSpc>
                <a:spcPct val="90000"/>
              </a:lnSpc>
              <a:spcBef>
                <a:spcPts val="800"/>
              </a:spcBef>
              <a:spcAft>
                <a:spcPts val="0"/>
              </a:spcAft>
              <a:buSzPts val="1600"/>
              <a:buChar char="•"/>
              <a:defRPr/>
            </a:lvl5pPr>
            <a:lvl6pPr indent="-330200" lvl="5" marL="2743200" rtl="0" algn="l">
              <a:lnSpc>
                <a:spcPct val="90000"/>
              </a:lnSpc>
              <a:spcBef>
                <a:spcPts val="800"/>
              </a:spcBef>
              <a:spcAft>
                <a:spcPts val="0"/>
              </a:spcAft>
              <a:buSzPts val="1600"/>
              <a:buChar char="•"/>
              <a:defRPr/>
            </a:lvl6pPr>
            <a:lvl7pPr indent="-330200" lvl="6" marL="3200400" rtl="0" algn="l">
              <a:lnSpc>
                <a:spcPct val="90000"/>
              </a:lnSpc>
              <a:spcBef>
                <a:spcPts val="800"/>
              </a:spcBef>
              <a:spcAft>
                <a:spcPts val="0"/>
              </a:spcAft>
              <a:buSzPts val="1600"/>
              <a:buChar char="•"/>
              <a:defRPr/>
            </a:lvl7pPr>
            <a:lvl8pPr indent="-330200" lvl="7" marL="3657600" rtl="0" algn="l">
              <a:lnSpc>
                <a:spcPct val="90000"/>
              </a:lnSpc>
              <a:spcBef>
                <a:spcPts val="800"/>
              </a:spcBef>
              <a:spcAft>
                <a:spcPts val="0"/>
              </a:spcAft>
              <a:buSzPts val="1600"/>
              <a:buChar char="•"/>
              <a:defRPr/>
            </a:lvl8pPr>
            <a:lvl9pPr indent="-330200" lvl="8" marL="4114800" rtl="0" algn="l">
              <a:lnSpc>
                <a:spcPct val="90000"/>
              </a:lnSpc>
              <a:spcBef>
                <a:spcPts val="800"/>
              </a:spcBef>
              <a:spcAft>
                <a:spcPts val="0"/>
              </a:spcAft>
              <a:buSzPts val="1600"/>
              <a:buChar char="•"/>
              <a:defRPr/>
            </a:lvl9pPr>
          </a:lstStyle>
          <a:p/>
        </p:txBody>
      </p:sp>
      <p:sp>
        <p:nvSpPr>
          <p:cNvPr id="36" name="Google Shape;36;p3"/>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3"/>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3"/>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9" name="Shape 39"/>
        <p:cNvGrpSpPr/>
        <p:nvPr/>
      </p:nvGrpSpPr>
      <p:grpSpPr>
        <a:xfrm>
          <a:off x="0" y="0"/>
          <a:ext cx="0" cy="0"/>
          <a:chOff x="0" y="0"/>
          <a:chExt cx="0" cy="0"/>
        </a:xfrm>
      </p:grpSpPr>
      <p:sp>
        <p:nvSpPr>
          <p:cNvPr id="40" name="Google Shape;40;p4"/>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4"/>
          <p:cNvSpPr txBox="1"/>
          <p:nvPr>
            <p:ph idx="1" type="body"/>
          </p:nvPr>
        </p:nvSpPr>
        <p:spPr>
          <a:xfrm>
            <a:off x="1218883" y="1706880"/>
            <a:ext cx="5078700" cy="4465200"/>
          </a:xfrm>
          <a:prstGeom prst="rect">
            <a:avLst/>
          </a:prstGeom>
          <a:noFill/>
          <a:ln>
            <a:noFill/>
          </a:ln>
        </p:spPr>
        <p:txBody>
          <a:bodyPr anchorCtr="0" anchor="t" bIns="60925" lIns="121875" spcFirstLastPara="1" rIns="121875" wrap="square" tIns="60925">
            <a:normAutofit/>
          </a:bodyPr>
          <a:lstStyle>
            <a:lvl1pPr indent="-406400" lvl="0" marL="457200" rtl="0" algn="l">
              <a:lnSpc>
                <a:spcPct val="90000"/>
              </a:lnSpc>
              <a:spcBef>
                <a:spcPts val="1600"/>
              </a:spcBef>
              <a:spcAft>
                <a:spcPts val="0"/>
              </a:spcAft>
              <a:buSzPts val="2800"/>
              <a:buChar char="•"/>
              <a:defRPr sz="2800"/>
            </a:lvl1pPr>
            <a:lvl2pPr indent="-350519" lvl="1" marL="914400" rtl="0" algn="l">
              <a:lnSpc>
                <a:spcPct val="90000"/>
              </a:lnSpc>
              <a:spcBef>
                <a:spcPts val="800"/>
              </a:spcBef>
              <a:spcAft>
                <a:spcPts val="0"/>
              </a:spcAft>
              <a:buSzPts val="1920"/>
              <a:buChar char="•"/>
              <a:defRPr sz="2400"/>
            </a:lvl2pPr>
            <a:lvl3pPr indent="-330200" lvl="2" marL="1371600" rtl="0" algn="l">
              <a:lnSpc>
                <a:spcPct val="90000"/>
              </a:lnSpc>
              <a:spcBef>
                <a:spcPts val="800"/>
              </a:spcBef>
              <a:spcAft>
                <a:spcPts val="0"/>
              </a:spcAft>
              <a:buSzPts val="1600"/>
              <a:buChar char="•"/>
              <a:defRPr sz="2000"/>
            </a:lvl3pPr>
            <a:lvl4pPr indent="-330200" lvl="3" marL="1828800" rtl="0" algn="l">
              <a:lnSpc>
                <a:spcPct val="90000"/>
              </a:lnSpc>
              <a:spcBef>
                <a:spcPts val="800"/>
              </a:spcBef>
              <a:spcAft>
                <a:spcPts val="0"/>
              </a:spcAft>
              <a:buSzPts val="1600"/>
              <a:buChar char="•"/>
              <a:defRPr sz="2000"/>
            </a:lvl4pPr>
            <a:lvl5pPr indent="-330200" lvl="4" marL="2286000" rtl="0" algn="l">
              <a:lnSpc>
                <a:spcPct val="90000"/>
              </a:lnSpc>
              <a:spcBef>
                <a:spcPts val="800"/>
              </a:spcBef>
              <a:spcAft>
                <a:spcPts val="0"/>
              </a:spcAft>
              <a:buSzPts val="1600"/>
              <a:buChar char="•"/>
              <a:defRPr sz="2000"/>
            </a:lvl5pPr>
            <a:lvl6pPr indent="-330200" lvl="5" marL="2743200" rtl="0" algn="l">
              <a:lnSpc>
                <a:spcPct val="90000"/>
              </a:lnSpc>
              <a:spcBef>
                <a:spcPts val="800"/>
              </a:spcBef>
              <a:spcAft>
                <a:spcPts val="0"/>
              </a:spcAft>
              <a:buSzPts val="1600"/>
              <a:buChar char="•"/>
              <a:defRPr sz="2000"/>
            </a:lvl6pPr>
            <a:lvl7pPr indent="-330200" lvl="6" marL="3200400" rtl="0" algn="l">
              <a:lnSpc>
                <a:spcPct val="90000"/>
              </a:lnSpc>
              <a:spcBef>
                <a:spcPts val="800"/>
              </a:spcBef>
              <a:spcAft>
                <a:spcPts val="0"/>
              </a:spcAft>
              <a:buSzPts val="1600"/>
              <a:buChar char="•"/>
              <a:defRPr sz="2000"/>
            </a:lvl7pPr>
            <a:lvl8pPr indent="-330200" lvl="7" marL="3657600" rtl="0" algn="l">
              <a:lnSpc>
                <a:spcPct val="90000"/>
              </a:lnSpc>
              <a:spcBef>
                <a:spcPts val="800"/>
              </a:spcBef>
              <a:spcAft>
                <a:spcPts val="0"/>
              </a:spcAft>
              <a:buSzPts val="1600"/>
              <a:buChar char="•"/>
              <a:defRPr sz="2000"/>
            </a:lvl8pPr>
            <a:lvl9pPr indent="-330200" lvl="8" marL="4114800" rtl="0" algn="l">
              <a:lnSpc>
                <a:spcPct val="90000"/>
              </a:lnSpc>
              <a:spcBef>
                <a:spcPts val="800"/>
              </a:spcBef>
              <a:spcAft>
                <a:spcPts val="0"/>
              </a:spcAft>
              <a:buSzPts val="1600"/>
              <a:buChar char="•"/>
              <a:defRPr sz="2000"/>
            </a:lvl9pPr>
          </a:lstStyle>
          <a:p/>
        </p:txBody>
      </p:sp>
      <p:sp>
        <p:nvSpPr>
          <p:cNvPr id="42" name="Google Shape;42;p4"/>
          <p:cNvSpPr txBox="1"/>
          <p:nvPr>
            <p:ph idx="2" type="body"/>
          </p:nvPr>
        </p:nvSpPr>
        <p:spPr>
          <a:xfrm>
            <a:off x="6500707" y="1706880"/>
            <a:ext cx="5078700" cy="4465200"/>
          </a:xfrm>
          <a:prstGeom prst="rect">
            <a:avLst/>
          </a:prstGeom>
          <a:noFill/>
          <a:ln>
            <a:noFill/>
          </a:ln>
        </p:spPr>
        <p:txBody>
          <a:bodyPr anchorCtr="0" anchor="t" bIns="60925" lIns="121875" spcFirstLastPara="1" rIns="121875" wrap="square" tIns="60925">
            <a:normAutofit/>
          </a:bodyPr>
          <a:lstStyle>
            <a:lvl1pPr indent="-406400" lvl="0" marL="457200" rtl="0" algn="l">
              <a:lnSpc>
                <a:spcPct val="90000"/>
              </a:lnSpc>
              <a:spcBef>
                <a:spcPts val="1600"/>
              </a:spcBef>
              <a:spcAft>
                <a:spcPts val="0"/>
              </a:spcAft>
              <a:buSzPts val="2800"/>
              <a:buChar char="•"/>
              <a:defRPr sz="2800"/>
            </a:lvl1pPr>
            <a:lvl2pPr indent="-350519" lvl="1" marL="914400" rtl="0" algn="l">
              <a:lnSpc>
                <a:spcPct val="90000"/>
              </a:lnSpc>
              <a:spcBef>
                <a:spcPts val="800"/>
              </a:spcBef>
              <a:spcAft>
                <a:spcPts val="0"/>
              </a:spcAft>
              <a:buSzPts val="1920"/>
              <a:buChar char="•"/>
              <a:defRPr sz="2400"/>
            </a:lvl2pPr>
            <a:lvl3pPr indent="-330200" lvl="2" marL="1371600" rtl="0" algn="l">
              <a:lnSpc>
                <a:spcPct val="90000"/>
              </a:lnSpc>
              <a:spcBef>
                <a:spcPts val="800"/>
              </a:spcBef>
              <a:spcAft>
                <a:spcPts val="0"/>
              </a:spcAft>
              <a:buSzPts val="1600"/>
              <a:buChar char="•"/>
              <a:defRPr sz="2000"/>
            </a:lvl3pPr>
            <a:lvl4pPr indent="-330200" lvl="3" marL="1828800" rtl="0" algn="l">
              <a:lnSpc>
                <a:spcPct val="90000"/>
              </a:lnSpc>
              <a:spcBef>
                <a:spcPts val="800"/>
              </a:spcBef>
              <a:spcAft>
                <a:spcPts val="0"/>
              </a:spcAft>
              <a:buSzPts val="1600"/>
              <a:buChar char="•"/>
              <a:defRPr sz="2000"/>
            </a:lvl4pPr>
            <a:lvl5pPr indent="-330200" lvl="4" marL="2286000" rtl="0" algn="l">
              <a:lnSpc>
                <a:spcPct val="90000"/>
              </a:lnSpc>
              <a:spcBef>
                <a:spcPts val="800"/>
              </a:spcBef>
              <a:spcAft>
                <a:spcPts val="0"/>
              </a:spcAft>
              <a:buSzPts val="1600"/>
              <a:buChar char="•"/>
              <a:defRPr sz="2000"/>
            </a:lvl5pPr>
            <a:lvl6pPr indent="-330200" lvl="5" marL="2743200" rtl="0" algn="l">
              <a:lnSpc>
                <a:spcPct val="90000"/>
              </a:lnSpc>
              <a:spcBef>
                <a:spcPts val="800"/>
              </a:spcBef>
              <a:spcAft>
                <a:spcPts val="0"/>
              </a:spcAft>
              <a:buSzPts val="1600"/>
              <a:buChar char="•"/>
              <a:defRPr sz="2000"/>
            </a:lvl6pPr>
            <a:lvl7pPr indent="-330200" lvl="6" marL="3200400" rtl="0" algn="l">
              <a:lnSpc>
                <a:spcPct val="90000"/>
              </a:lnSpc>
              <a:spcBef>
                <a:spcPts val="800"/>
              </a:spcBef>
              <a:spcAft>
                <a:spcPts val="0"/>
              </a:spcAft>
              <a:buSzPts val="1600"/>
              <a:buChar char="•"/>
              <a:defRPr sz="2000"/>
            </a:lvl7pPr>
            <a:lvl8pPr indent="-330200" lvl="7" marL="3657600" rtl="0" algn="l">
              <a:lnSpc>
                <a:spcPct val="90000"/>
              </a:lnSpc>
              <a:spcBef>
                <a:spcPts val="800"/>
              </a:spcBef>
              <a:spcAft>
                <a:spcPts val="0"/>
              </a:spcAft>
              <a:buSzPts val="1600"/>
              <a:buChar char="•"/>
              <a:defRPr sz="2000"/>
            </a:lvl8pPr>
            <a:lvl9pPr indent="-330200" lvl="8" marL="4114800" rtl="0" algn="l">
              <a:lnSpc>
                <a:spcPct val="90000"/>
              </a:lnSpc>
              <a:spcBef>
                <a:spcPts val="800"/>
              </a:spcBef>
              <a:spcAft>
                <a:spcPts val="0"/>
              </a:spcAft>
              <a:buSzPts val="1600"/>
              <a:buChar char="•"/>
              <a:defRPr sz="2000"/>
            </a:lvl9pPr>
          </a:lstStyle>
          <a:p/>
        </p:txBody>
      </p:sp>
      <p:sp>
        <p:nvSpPr>
          <p:cNvPr id="43" name="Google Shape;43;p4"/>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4"/>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4"/>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type="secHead">
  <p:cSld name="SECTION_HEADER">
    <p:spTree>
      <p:nvGrpSpPr>
        <p:cNvPr id="46" name="Shape 46"/>
        <p:cNvGrpSpPr/>
        <p:nvPr/>
      </p:nvGrpSpPr>
      <p:grpSpPr>
        <a:xfrm>
          <a:off x="0" y="0"/>
          <a:ext cx="0" cy="0"/>
          <a:chOff x="0" y="0"/>
          <a:chExt cx="0" cy="0"/>
        </a:xfrm>
      </p:grpSpPr>
      <p:grpSp>
        <p:nvGrpSpPr>
          <p:cNvPr id="47" name="Google Shape;47;p5"/>
          <p:cNvGrpSpPr/>
          <p:nvPr/>
        </p:nvGrpSpPr>
        <p:grpSpPr>
          <a:xfrm>
            <a:off x="7516521" y="4145332"/>
            <a:ext cx="4686219" cy="2731184"/>
            <a:chOff x="5638800" y="3109076"/>
            <a:chExt cx="3515543" cy="2048439"/>
          </a:xfrm>
        </p:grpSpPr>
        <p:cxnSp>
          <p:nvCxnSpPr>
            <p:cNvPr id="48" name="Google Shape;48;p5"/>
            <p:cNvCxnSpPr/>
            <p:nvPr/>
          </p:nvCxnSpPr>
          <p:spPr>
            <a:xfrm flipH="1" rot="10800000">
              <a:off x="5638800" y="3109076"/>
              <a:ext cx="3515400" cy="2037000"/>
            </a:xfrm>
            <a:prstGeom prst="straightConnector1">
              <a:avLst/>
            </a:prstGeom>
            <a:noFill/>
            <a:ln cap="flat" cmpd="sng" w="38100">
              <a:solidFill>
                <a:srgbClr val="007272"/>
              </a:solidFill>
              <a:prstDash val="solid"/>
              <a:miter lim="800000"/>
              <a:headEnd len="sm" w="sm" type="none"/>
              <a:tailEnd len="sm" w="sm" type="none"/>
            </a:ln>
          </p:spPr>
        </p:cxnSp>
        <p:cxnSp>
          <p:nvCxnSpPr>
            <p:cNvPr id="49" name="Google Shape;49;p5"/>
            <p:cNvCxnSpPr/>
            <p:nvPr/>
          </p:nvCxnSpPr>
          <p:spPr>
            <a:xfrm flipH="1" rot="10800000">
              <a:off x="6004643" y="3333815"/>
              <a:ext cx="3149700" cy="1823700"/>
            </a:xfrm>
            <a:prstGeom prst="straightConnector1">
              <a:avLst/>
            </a:prstGeom>
            <a:noFill/>
            <a:ln cap="flat" cmpd="sng" w="28575">
              <a:solidFill>
                <a:srgbClr val="007272"/>
              </a:solidFill>
              <a:prstDash val="solid"/>
              <a:miter lim="800000"/>
              <a:headEnd len="sm" w="sm" type="none"/>
              <a:tailEnd len="sm" w="sm" type="none"/>
            </a:ln>
          </p:spPr>
        </p:cxnSp>
        <p:cxnSp>
          <p:nvCxnSpPr>
            <p:cNvPr id="50" name="Google Shape;50;p5"/>
            <p:cNvCxnSpPr/>
            <p:nvPr/>
          </p:nvCxnSpPr>
          <p:spPr>
            <a:xfrm flipH="1" rot="10800000">
              <a:off x="6388342" y="3549840"/>
              <a:ext cx="2766000" cy="1600200"/>
            </a:xfrm>
            <a:prstGeom prst="straightConnector1">
              <a:avLst/>
            </a:prstGeom>
            <a:noFill/>
            <a:ln cap="flat" cmpd="sng" w="25400">
              <a:solidFill>
                <a:srgbClr val="004C4C"/>
              </a:solidFill>
              <a:prstDash val="solid"/>
              <a:miter lim="800000"/>
              <a:headEnd len="sm" w="sm" type="none"/>
              <a:tailEnd len="sm" w="sm" type="none"/>
            </a:ln>
          </p:spPr>
        </p:cxnSp>
      </p:grpSp>
      <p:sp>
        <p:nvSpPr>
          <p:cNvPr id="51" name="Google Shape;51;p5"/>
          <p:cNvSpPr txBox="1"/>
          <p:nvPr>
            <p:ph type="title"/>
          </p:nvPr>
        </p:nvSpPr>
        <p:spPr>
          <a:xfrm>
            <a:off x="1625177" y="2209801"/>
            <a:ext cx="8938500" cy="27642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5400"/>
              <a:buFont typeface="Calibri"/>
              <a:buNone/>
              <a:defRPr b="0" sz="5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5"/>
          <p:cNvSpPr txBox="1"/>
          <p:nvPr>
            <p:ph idx="1" type="body"/>
          </p:nvPr>
        </p:nvSpPr>
        <p:spPr>
          <a:xfrm>
            <a:off x="1625176" y="4951266"/>
            <a:ext cx="7069500" cy="1221000"/>
          </a:xfrm>
          <a:prstGeom prst="rect">
            <a:avLst/>
          </a:prstGeom>
          <a:noFill/>
          <a:ln>
            <a:noFill/>
          </a:ln>
        </p:spPr>
        <p:txBody>
          <a:bodyPr anchorCtr="0" anchor="t" bIns="60925" lIns="121875" spcFirstLastPara="1" rIns="121875" wrap="square" tIns="60925">
            <a:normAutofit/>
          </a:bodyPr>
          <a:lstStyle>
            <a:lvl1pPr indent="-228600" lvl="0" marL="457200" rtl="0" algn="l">
              <a:lnSpc>
                <a:spcPct val="90000"/>
              </a:lnSpc>
              <a:spcBef>
                <a:spcPts val="0"/>
              </a:spcBef>
              <a:spcAft>
                <a:spcPts val="0"/>
              </a:spcAft>
              <a:buSzPts val="2800"/>
              <a:buNone/>
              <a:defRPr sz="2800" cap="none">
                <a:solidFill>
                  <a:schemeClr val="accent1"/>
                </a:solidFill>
              </a:defRPr>
            </a:lvl1pPr>
            <a:lvl2pPr indent="-228600" lvl="1" marL="914400" rtl="0" algn="l">
              <a:lnSpc>
                <a:spcPct val="90000"/>
              </a:lnSpc>
              <a:spcBef>
                <a:spcPts val="800"/>
              </a:spcBef>
              <a:spcAft>
                <a:spcPts val="0"/>
              </a:spcAft>
              <a:buSzPts val="1920"/>
              <a:buNone/>
              <a:defRPr sz="2400">
                <a:solidFill>
                  <a:schemeClr val="lt1"/>
                </a:solidFill>
              </a:defRPr>
            </a:lvl2pPr>
            <a:lvl3pPr indent="-228600" lvl="2" marL="1371600" rtl="0" algn="l">
              <a:lnSpc>
                <a:spcPct val="90000"/>
              </a:lnSpc>
              <a:spcBef>
                <a:spcPts val="800"/>
              </a:spcBef>
              <a:spcAft>
                <a:spcPts val="0"/>
              </a:spcAft>
              <a:buSzPts val="1680"/>
              <a:buNone/>
              <a:defRPr sz="2100">
                <a:solidFill>
                  <a:schemeClr val="lt1"/>
                </a:solidFill>
              </a:defRPr>
            </a:lvl3pPr>
            <a:lvl4pPr indent="-228600" lvl="3" marL="1828800" rtl="0" algn="l">
              <a:lnSpc>
                <a:spcPct val="90000"/>
              </a:lnSpc>
              <a:spcBef>
                <a:spcPts val="800"/>
              </a:spcBef>
              <a:spcAft>
                <a:spcPts val="0"/>
              </a:spcAft>
              <a:buSzPts val="1520"/>
              <a:buNone/>
              <a:defRPr sz="1900">
                <a:solidFill>
                  <a:schemeClr val="lt1"/>
                </a:solidFill>
              </a:defRPr>
            </a:lvl4pPr>
            <a:lvl5pPr indent="-228600" lvl="4" marL="2286000" rtl="0" algn="l">
              <a:lnSpc>
                <a:spcPct val="90000"/>
              </a:lnSpc>
              <a:spcBef>
                <a:spcPts val="800"/>
              </a:spcBef>
              <a:spcAft>
                <a:spcPts val="0"/>
              </a:spcAft>
              <a:buSzPts val="1520"/>
              <a:buNone/>
              <a:defRPr sz="1900">
                <a:solidFill>
                  <a:schemeClr val="lt1"/>
                </a:solidFill>
              </a:defRPr>
            </a:lvl5pPr>
            <a:lvl6pPr indent="-228600" lvl="5" marL="2743200" rtl="0" algn="l">
              <a:lnSpc>
                <a:spcPct val="90000"/>
              </a:lnSpc>
              <a:spcBef>
                <a:spcPts val="800"/>
              </a:spcBef>
              <a:spcAft>
                <a:spcPts val="0"/>
              </a:spcAft>
              <a:buSzPts val="1520"/>
              <a:buNone/>
              <a:defRPr sz="1900">
                <a:solidFill>
                  <a:schemeClr val="lt1"/>
                </a:solidFill>
              </a:defRPr>
            </a:lvl6pPr>
            <a:lvl7pPr indent="-228600" lvl="6" marL="3200400" rtl="0" algn="l">
              <a:lnSpc>
                <a:spcPct val="90000"/>
              </a:lnSpc>
              <a:spcBef>
                <a:spcPts val="800"/>
              </a:spcBef>
              <a:spcAft>
                <a:spcPts val="0"/>
              </a:spcAft>
              <a:buSzPts val="1520"/>
              <a:buNone/>
              <a:defRPr sz="1900">
                <a:solidFill>
                  <a:schemeClr val="lt1"/>
                </a:solidFill>
              </a:defRPr>
            </a:lvl7pPr>
            <a:lvl8pPr indent="-228600" lvl="7" marL="3657600" rtl="0" algn="l">
              <a:lnSpc>
                <a:spcPct val="90000"/>
              </a:lnSpc>
              <a:spcBef>
                <a:spcPts val="800"/>
              </a:spcBef>
              <a:spcAft>
                <a:spcPts val="0"/>
              </a:spcAft>
              <a:buSzPts val="1520"/>
              <a:buNone/>
              <a:defRPr sz="1900">
                <a:solidFill>
                  <a:schemeClr val="lt1"/>
                </a:solidFill>
              </a:defRPr>
            </a:lvl8pPr>
            <a:lvl9pPr indent="-228600" lvl="8" marL="4114800" rtl="0" algn="l">
              <a:lnSpc>
                <a:spcPct val="90000"/>
              </a:lnSpc>
              <a:spcBef>
                <a:spcPts val="800"/>
              </a:spcBef>
              <a:spcAft>
                <a:spcPts val="0"/>
              </a:spcAft>
              <a:buSzPts val="1520"/>
              <a:buNone/>
              <a:defRPr sz="1900">
                <a:solidFill>
                  <a:schemeClr val="lt1"/>
                </a:solidFill>
              </a:defRPr>
            </a:lvl9pPr>
          </a:lstStyle>
          <a:p/>
        </p:txBody>
      </p:sp>
      <p:sp>
        <p:nvSpPr>
          <p:cNvPr id="53" name="Google Shape;53;p5"/>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5"/>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5"/>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56" name="Shape 56"/>
        <p:cNvGrpSpPr/>
        <p:nvPr/>
      </p:nvGrpSpPr>
      <p:grpSpPr>
        <a:xfrm>
          <a:off x="0" y="0"/>
          <a:ext cx="0" cy="0"/>
          <a:chOff x="0" y="0"/>
          <a:chExt cx="0" cy="0"/>
        </a:xfrm>
      </p:grpSpPr>
      <p:sp>
        <p:nvSpPr>
          <p:cNvPr id="57" name="Google Shape;57;p6"/>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36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6"/>
          <p:cNvSpPr txBox="1"/>
          <p:nvPr>
            <p:ph idx="1" type="body"/>
          </p:nvPr>
        </p:nvSpPr>
        <p:spPr>
          <a:xfrm>
            <a:off x="1218883" y="1701800"/>
            <a:ext cx="5082600" cy="914400"/>
          </a:xfrm>
          <a:prstGeom prst="rect">
            <a:avLst/>
          </a:prstGeom>
          <a:noFill/>
          <a:ln>
            <a:noFill/>
          </a:ln>
        </p:spPr>
        <p:txBody>
          <a:bodyPr anchorCtr="0" anchor="b" bIns="60925" lIns="121875" spcFirstLastPara="1" rIns="121875" wrap="square" tIns="60925">
            <a:normAutofit/>
          </a:bodyPr>
          <a:lstStyle>
            <a:lvl1pPr indent="-228600" lvl="0" marL="457200" rtl="0" algn="l">
              <a:lnSpc>
                <a:spcPct val="90000"/>
              </a:lnSpc>
              <a:spcBef>
                <a:spcPts val="0"/>
              </a:spcBef>
              <a:spcAft>
                <a:spcPts val="0"/>
              </a:spcAft>
              <a:buSzPts val="2800"/>
              <a:buNone/>
              <a:defRPr b="0" sz="2800" cap="none">
                <a:solidFill>
                  <a:schemeClr val="accent1"/>
                </a:solidFill>
              </a:defRPr>
            </a:lvl1pPr>
            <a:lvl2pPr indent="-228600" lvl="1" marL="914400" rtl="0" algn="l">
              <a:lnSpc>
                <a:spcPct val="90000"/>
              </a:lnSpc>
              <a:spcBef>
                <a:spcPts val="800"/>
              </a:spcBef>
              <a:spcAft>
                <a:spcPts val="0"/>
              </a:spcAft>
              <a:buSzPts val="2160"/>
              <a:buNone/>
              <a:defRPr b="1" sz="2700"/>
            </a:lvl2pPr>
            <a:lvl3pPr indent="-228600" lvl="2" marL="1371600" rtl="0" algn="l">
              <a:lnSpc>
                <a:spcPct val="90000"/>
              </a:lnSpc>
              <a:spcBef>
                <a:spcPts val="800"/>
              </a:spcBef>
              <a:spcAft>
                <a:spcPts val="0"/>
              </a:spcAft>
              <a:buSzPts val="1920"/>
              <a:buNone/>
              <a:defRPr b="1" sz="2400"/>
            </a:lvl3pPr>
            <a:lvl4pPr indent="-228600" lvl="3" marL="1828800" rtl="0" algn="l">
              <a:lnSpc>
                <a:spcPct val="90000"/>
              </a:lnSpc>
              <a:spcBef>
                <a:spcPts val="800"/>
              </a:spcBef>
              <a:spcAft>
                <a:spcPts val="0"/>
              </a:spcAft>
              <a:buSzPts val="1680"/>
              <a:buNone/>
              <a:defRPr b="1" sz="2100"/>
            </a:lvl4pPr>
            <a:lvl5pPr indent="-228600" lvl="4" marL="2286000" rtl="0" algn="l">
              <a:lnSpc>
                <a:spcPct val="90000"/>
              </a:lnSpc>
              <a:spcBef>
                <a:spcPts val="800"/>
              </a:spcBef>
              <a:spcAft>
                <a:spcPts val="0"/>
              </a:spcAft>
              <a:buSzPts val="1680"/>
              <a:buNone/>
              <a:defRPr b="1" sz="2100"/>
            </a:lvl5pPr>
            <a:lvl6pPr indent="-228600" lvl="5" marL="2743200" rtl="0" algn="l">
              <a:lnSpc>
                <a:spcPct val="90000"/>
              </a:lnSpc>
              <a:spcBef>
                <a:spcPts val="800"/>
              </a:spcBef>
              <a:spcAft>
                <a:spcPts val="0"/>
              </a:spcAft>
              <a:buSzPts val="1680"/>
              <a:buNone/>
              <a:defRPr b="1" sz="2100"/>
            </a:lvl6pPr>
            <a:lvl7pPr indent="-228600" lvl="6" marL="3200400" rtl="0" algn="l">
              <a:lnSpc>
                <a:spcPct val="90000"/>
              </a:lnSpc>
              <a:spcBef>
                <a:spcPts val="800"/>
              </a:spcBef>
              <a:spcAft>
                <a:spcPts val="0"/>
              </a:spcAft>
              <a:buSzPts val="1680"/>
              <a:buNone/>
              <a:defRPr b="1" sz="2100"/>
            </a:lvl7pPr>
            <a:lvl8pPr indent="-228600" lvl="7" marL="3657600" rtl="0" algn="l">
              <a:lnSpc>
                <a:spcPct val="90000"/>
              </a:lnSpc>
              <a:spcBef>
                <a:spcPts val="800"/>
              </a:spcBef>
              <a:spcAft>
                <a:spcPts val="0"/>
              </a:spcAft>
              <a:buSzPts val="1680"/>
              <a:buNone/>
              <a:defRPr b="1" sz="2100"/>
            </a:lvl8pPr>
            <a:lvl9pPr indent="-228600" lvl="8" marL="4114800" rtl="0" algn="l">
              <a:lnSpc>
                <a:spcPct val="90000"/>
              </a:lnSpc>
              <a:spcBef>
                <a:spcPts val="800"/>
              </a:spcBef>
              <a:spcAft>
                <a:spcPts val="0"/>
              </a:spcAft>
              <a:buSzPts val="1680"/>
              <a:buNone/>
              <a:defRPr b="1" sz="2100"/>
            </a:lvl9pPr>
          </a:lstStyle>
          <a:p/>
        </p:txBody>
      </p:sp>
      <p:sp>
        <p:nvSpPr>
          <p:cNvPr id="59" name="Google Shape;59;p6"/>
          <p:cNvSpPr txBox="1"/>
          <p:nvPr>
            <p:ph idx="2" type="body"/>
          </p:nvPr>
        </p:nvSpPr>
        <p:spPr>
          <a:xfrm>
            <a:off x="1218883" y="2717800"/>
            <a:ext cx="5078700" cy="3454500"/>
          </a:xfrm>
          <a:prstGeom prst="rect">
            <a:avLst/>
          </a:prstGeom>
          <a:noFill/>
          <a:ln>
            <a:noFill/>
          </a:ln>
        </p:spPr>
        <p:txBody>
          <a:bodyPr anchorCtr="0" anchor="t" bIns="60925" lIns="121875" spcFirstLastPara="1" rIns="121875" wrap="square" tIns="60925">
            <a:noAutofit/>
          </a:bodyPr>
          <a:lstStyle>
            <a:lvl1pPr indent="-406400" lvl="0" marL="457200" rtl="0" algn="l">
              <a:lnSpc>
                <a:spcPct val="90000"/>
              </a:lnSpc>
              <a:spcBef>
                <a:spcPts val="1600"/>
              </a:spcBef>
              <a:spcAft>
                <a:spcPts val="0"/>
              </a:spcAft>
              <a:buSzPts val="2800"/>
              <a:buChar char="•"/>
              <a:defRPr sz="2800"/>
            </a:lvl1pPr>
            <a:lvl2pPr indent="-350519" lvl="1" marL="914400" rtl="0" algn="l">
              <a:lnSpc>
                <a:spcPct val="90000"/>
              </a:lnSpc>
              <a:spcBef>
                <a:spcPts val="800"/>
              </a:spcBef>
              <a:spcAft>
                <a:spcPts val="0"/>
              </a:spcAft>
              <a:buSzPts val="1920"/>
              <a:buChar char="•"/>
              <a:defRPr sz="2400"/>
            </a:lvl2pPr>
            <a:lvl3pPr indent="-330200" lvl="2" marL="1371600" rtl="0" algn="l">
              <a:lnSpc>
                <a:spcPct val="90000"/>
              </a:lnSpc>
              <a:spcBef>
                <a:spcPts val="800"/>
              </a:spcBef>
              <a:spcAft>
                <a:spcPts val="0"/>
              </a:spcAft>
              <a:buSzPts val="1600"/>
              <a:buChar char="•"/>
              <a:defRPr sz="2000"/>
            </a:lvl3pPr>
            <a:lvl4pPr indent="-330200" lvl="3" marL="1828800" rtl="0" algn="l">
              <a:lnSpc>
                <a:spcPct val="90000"/>
              </a:lnSpc>
              <a:spcBef>
                <a:spcPts val="800"/>
              </a:spcBef>
              <a:spcAft>
                <a:spcPts val="0"/>
              </a:spcAft>
              <a:buSzPts val="1600"/>
              <a:buChar char="•"/>
              <a:defRPr sz="2000"/>
            </a:lvl4pPr>
            <a:lvl5pPr indent="-330200" lvl="4" marL="2286000" rtl="0" algn="l">
              <a:lnSpc>
                <a:spcPct val="90000"/>
              </a:lnSpc>
              <a:spcBef>
                <a:spcPts val="800"/>
              </a:spcBef>
              <a:spcAft>
                <a:spcPts val="0"/>
              </a:spcAft>
              <a:buSzPts val="1600"/>
              <a:buChar char="•"/>
              <a:defRPr sz="2000"/>
            </a:lvl5pPr>
            <a:lvl6pPr indent="-330200" lvl="5" marL="2743200" rtl="0" algn="l">
              <a:lnSpc>
                <a:spcPct val="90000"/>
              </a:lnSpc>
              <a:spcBef>
                <a:spcPts val="800"/>
              </a:spcBef>
              <a:spcAft>
                <a:spcPts val="0"/>
              </a:spcAft>
              <a:buSzPts val="1600"/>
              <a:buChar char="•"/>
              <a:defRPr sz="2000"/>
            </a:lvl6pPr>
            <a:lvl7pPr indent="-330200" lvl="6" marL="3200400" rtl="0" algn="l">
              <a:lnSpc>
                <a:spcPct val="90000"/>
              </a:lnSpc>
              <a:spcBef>
                <a:spcPts val="800"/>
              </a:spcBef>
              <a:spcAft>
                <a:spcPts val="0"/>
              </a:spcAft>
              <a:buSzPts val="1600"/>
              <a:buChar char="•"/>
              <a:defRPr sz="2000"/>
            </a:lvl7pPr>
            <a:lvl8pPr indent="-330200" lvl="7" marL="3657600" rtl="0" algn="l">
              <a:lnSpc>
                <a:spcPct val="90000"/>
              </a:lnSpc>
              <a:spcBef>
                <a:spcPts val="800"/>
              </a:spcBef>
              <a:spcAft>
                <a:spcPts val="0"/>
              </a:spcAft>
              <a:buSzPts val="1600"/>
              <a:buChar char="•"/>
              <a:defRPr sz="2000"/>
            </a:lvl8pPr>
            <a:lvl9pPr indent="-330200" lvl="8" marL="4114800" rtl="0" algn="l">
              <a:lnSpc>
                <a:spcPct val="90000"/>
              </a:lnSpc>
              <a:spcBef>
                <a:spcPts val="800"/>
              </a:spcBef>
              <a:spcAft>
                <a:spcPts val="0"/>
              </a:spcAft>
              <a:buSzPts val="1600"/>
              <a:buChar char="•"/>
              <a:defRPr sz="2000"/>
            </a:lvl9pPr>
          </a:lstStyle>
          <a:p/>
        </p:txBody>
      </p:sp>
      <p:sp>
        <p:nvSpPr>
          <p:cNvPr id="60" name="Google Shape;60;p6"/>
          <p:cNvSpPr txBox="1"/>
          <p:nvPr>
            <p:ph idx="3" type="body"/>
          </p:nvPr>
        </p:nvSpPr>
        <p:spPr>
          <a:xfrm>
            <a:off x="6496644" y="1701800"/>
            <a:ext cx="5082600" cy="914400"/>
          </a:xfrm>
          <a:prstGeom prst="rect">
            <a:avLst/>
          </a:prstGeom>
          <a:noFill/>
          <a:ln>
            <a:noFill/>
          </a:ln>
        </p:spPr>
        <p:txBody>
          <a:bodyPr anchorCtr="0" anchor="b" bIns="60925" lIns="121875" spcFirstLastPara="1" rIns="121875" wrap="square" tIns="60925">
            <a:normAutofit/>
          </a:bodyPr>
          <a:lstStyle>
            <a:lvl1pPr indent="-228600" lvl="0" marL="457200" rtl="0" algn="l">
              <a:lnSpc>
                <a:spcPct val="90000"/>
              </a:lnSpc>
              <a:spcBef>
                <a:spcPts val="0"/>
              </a:spcBef>
              <a:spcAft>
                <a:spcPts val="0"/>
              </a:spcAft>
              <a:buSzPts val="2800"/>
              <a:buNone/>
              <a:defRPr b="0" sz="2800" cap="none">
                <a:solidFill>
                  <a:schemeClr val="accent1"/>
                </a:solidFill>
              </a:defRPr>
            </a:lvl1pPr>
            <a:lvl2pPr indent="-228600" lvl="1" marL="914400" rtl="0" algn="l">
              <a:lnSpc>
                <a:spcPct val="90000"/>
              </a:lnSpc>
              <a:spcBef>
                <a:spcPts val="800"/>
              </a:spcBef>
              <a:spcAft>
                <a:spcPts val="0"/>
              </a:spcAft>
              <a:buSzPts val="2160"/>
              <a:buNone/>
              <a:defRPr b="1" sz="2700"/>
            </a:lvl2pPr>
            <a:lvl3pPr indent="-228600" lvl="2" marL="1371600" rtl="0" algn="l">
              <a:lnSpc>
                <a:spcPct val="90000"/>
              </a:lnSpc>
              <a:spcBef>
                <a:spcPts val="800"/>
              </a:spcBef>
              <a:spcAft>
                <a:spcPts val="0"/>
              </a:spcAft>
              <a:buSzPts val="1920"/>
              <a:buNone/>
              <a:defRPr b="1" sz="2400"/>
            </a:lvl3pPr>
            <a:lvl4pPr indent="-228600" lvl="3" marL="1828800" rtl="0" algn="l">
              <a:lnSpc>
                <a:spcPct val="90000"/>
              </a:lnSpc>
              <a:spcBef>
                <a:spcPts val="800"/>
              </a:spcBef>
              <a:spcAft>
                <a:spcPts val="0"/>
              </a:spcAft>
              <a:buSzPts val="1680"/>
              <a:buNone/>
              <a:defRPr b="1" sz="2100"/>
            </a:lvl4pPr>
            <a:lvl5pPr indent="-228600" lvl="4" marL="2286000" rtl="0" algn="l">
              <a:lnSpc>
                <a:spcPct val="90000"/>
              </a:lnSpc>
              <a:spcBef>
                <a:spcPts val="800"/>
              </a:spcBef>
              <a:spcAft>
                <a:spcPts val="0"/>
              </a:spcAft>
              <a:buSzPts val="1680"/>
              <a:buNone/>
              <a:defRPr b="1" sz="2100"/>
            </a:lvl5pPr>
            <a:lvl6pPr indent="-228600" lvl="5" marL="2743200" rtl="0" algn="l">
              <a:lnSpc>
                <a:spcPct val="90000"/>
              </a:lnSpc>
              <a:spcBef>
                <a:spcPts val="800"/>
              </a:spcBef>
              <a:spcAft>
                <a:spcPts val="0"/>
              </a:spcAft>
              <a:buSzPts val="1680"/>
              <a:buNone/>
              <a:defRPr b="1" sz="2100"/>
            </a:lvl6pPr>
            <a:lvl7pPr indent="-228600" lvl="6" marL="3200400" rtl="0" algn="l">
              <a:lnSpc>
                <a:spcPct val="90000"/>
              </a:lnSpc>
              <a:spcBef>
                <a:spcPts val="800"/>
              </a:spcBef>
              <a:spcAft>
                <a:spcPts val="0"/>
              </a:spcAft>
              <a:buSzPts val="1680"/>
              <a:buNone/>
              <a:defRPr b="1" sz="2100"/>
            </a:lvl7pPr>
            <a:lvl8pPr indent="-228600" lvl="7" marL="3657600" rtl="0" algn="l">
              <a:lnSpc>
                <a:spcPct val="90000"/>
              </a:lnSpc>
              <a:spcBef>
                <a:spcPts val="800"/>
              </a:spcBef>
              <a:spcAft>
                <a:spcPts val="0"/>
              </a:spcAft>
              <a:buSzPts val="1680"/>
              <a:buNone/>
              <a:defRPr b="1" sz="2100"/>
            </a:lvl8pPr>
            <a:lvl9pPr indent="-228600" lvl="8" marL="4114800" rtl="0" algn="l">
              <a:lnSpc>
                <a:spcPct val="90000"/>
              </a:lnSpc>
              <a:spcBef>
                <a:spcPts val="800"/>
              </a:spcBef>
              <a:spcAft>
                <a:spcPts val="0"/>
              </a:spcAft>
              <a:buSzPts val="1680"/>
              <a:buNone/>
              <a:defRPr b="1" sz="2100"/>
            </a:lvl9pPr>
          </a:lstStyle>
          <a:p/>
        </p:txBody>
      </p:sp>
      <p:sp>
        <p:nvSpPr>
          <p:cNvPr id="61" name="Google Shape;61;p6"/>
          <p:cNvSpPr txBox="1"/>
          <p:nvPr>
            <p:ph idx="4" type="body"/>
          </p:nvPr>
        </p:nvSpPr>
        <p:spPr>
          <a:xfrm>
            <a:off x="6500707" y="2717800"/>
            <a:ext cx="5078700" cy="3454500"/>
          </a:xfrm>
          <a:prstGeom prst="rect">
            <a:avLst/>
          </a:prstGeom>
          <a:noFill/>
          <a:ln>
            <a:noFill/>
          </a:ln>
        </p:spPr>
        <p:txBody>
          <a:bodyPr anchorCtr="0" anchor="t" bIns="60925" lIns="121875" spcFirstLastPara="1" rIns="121875" wrap="square" tIns="60925">
            <a:noAutofit/>
          </a:bodyPr>
          <a:lstStyle>
            <a:lvl1pPr indent="-406400" lvl="0" marL="457200" rtl="0" algn="l">
              <a:lnSpc>
                <a:spcPct val="90000"/>
              </a:lnSpc>
              <a:spcBef>
                <a:spcPts val="1600"/>
              </a:spcBef>
              <a:spcAft>
                <a:spcPts val="0"/>
              </a:spcAft>
              <a:buSzPts val="2800"/>
              <a:buChar char="•"/>
              <a:defRPr sz="2800"/>
            </a:lvl1pPr>
            <a:lvl2pPr indent="-350519" lvl="1" marL="914400" rtl="0" algn="l">
              <a:lnSpc>
                <a:spcPct val="90000"/>
              </a:lnSpc>
              <a:spcBef>
                <a:spcPts val="800"/>
              </a:spcBef>
              <a:spcAft>
                <a:spcPts val="0"/>
              </a:spcAft>
              <a:buSzPts val="1920"/>
              <a:buChar char="•"/>
              <a:defRPr sz="2400"/>
            </a:lvl2pPr>
            <a:lvl3pPr indent="-330200" lvl="2" marL="1371600" rtl="0" algn="l">
              <a:lnSpc>
                <a:spcPct val="90000"/>
              </a:lnSpc>
              <a:spcBef>
                <a:spcPts val="800"/>
              </a:spcBef>
              <a:spcAft>
                <a:spcPts val="0"/>
              </a:spcAft>
              <a:buSzPts val="1600"/>
              <a:buChar char="•"/>
              <a:defRPr sz="2000"/>
            </a:lvl3pPr>
            <a:lvl4pPr indent="-330200" lvl="3" marL="1828800" rtl="0" algn="l">
              <a:lnSpc>
                <a:spcPct val="90000"/>
              </a:lnSpc>
              <a:spcBef>
                <a:spcPts val="800"/>
              </a:spcBef>
              <a:spcAft>
                <a:spcPts val="0"/>
              </a:spcAft>
              <a:buSzPts val="1600"/>
              <a:buChar char="•"/>
              <a:defRPr sz="2000"/>
            </a:lvl4pPr>
            <a:lvl5pPr indent="-330200" lvl="4" marL="2286000" rtl="0" algn="l">
              <a:lnSpc>
                <a:spcPct val="90000"/>
              </a:lnSpc>
              <a:spcBef>
                <a:spcPts val="800"/>
              </a:spcBef>
              <a:spcAft>
                <a:spcPts val="0"/>
              </a:spcAft>
              <a:buSzPts val="1600"/>
              <a:buChar char="•"/>
              <a:defRPr sz="2000"/>
            </a:lvl5pPr>
            <a:lvl6pPr indent="-330200" lvl="5" marL="2743200" rtl="0" algn="l">
              <a:lnSpc>
                <a:spcPct val="90000"/>
              </a:lnSpc>
              <a:spcBef>
                <a:spcPts val="800"/>
              </a:spcBef>
              <a:spcAft>
                <a:spcPts val="0"/>
              </a:spcAft>
              <a:buSzPts val="1600"/>
              <a:buChar char="•"/>
              <a:defRPr sz="2000"/>
            </a:lvl6pPr>
            <a:lvl7pPr indent="-330200" lvl="6" marL="3200400" rtl="0" algn="l">
              <a:lnSpc>
                <a:spcPct val="90000"/>
              </a:lnSpc>
              <a:spcBef>
                <a:spcPts val="800"/>
              </a:spcBef>
              <a:spcAft>
                <a:spcPts val="0"/>
              </a:spcAft>
              <a:buSzPts val="1600"/>
              <a:buChar char="•"/>
              <a:defRPr sz="2000"/>
            </a:lvl7pPr>
            <a:lvl8pPr indent="-330200" lvl="7" marL="3657600" rtl="0" algn="l">
              <a:lnSpc>
                <a:spcPct val="90000"/>
              </a:lnSpc>
              <a:spcBef>
                <a:spcPts val="800"/>
              </a:spcBef>
              <a:spcAft>
                <a:spcPts val="0"/>
              </a:spcAft>
              <a:buSzPts val="1600"/>
              <a:buChar char="•"/>
              <a:defRPr sz="2000"/>
            </a:lvl8pPr>
            <a:lvl9pPr indent="-330200" lvl="8" marL="4114800" rtl="0" algn="l">
              <a:lnSpc>
                <a:spcPct val="90000"/>
              </a:lnSpc>
              <a:spcBef>
                <a:spcPts val="800"/>
              </a:spcBef>
              <a:spcAft>
                <a:spcPts val="0"/>
              </a:spcAft>
              <a:buSzPts val="1600"/>
              <a:buChar char="•"/>
              <a:defRPr sz="2000"/>
            </a:lvl9pPr>
          </a:lstStyle>
          <a:p/>
        </p:txBody>
      </p:sp>
      <p:sp>
        <p:nvSpPr>
          <p:cNvPr id="62" name="Google Shape;62;p6"/>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6"/>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6"/>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type="titleOnly">
  <p:cSld name="TITLE_ONLY">
    <p:spTree>
      <p:nvGrpSpPr>
        <p:cNvPr id="65" name="Shape 65"/>
        <p:cNvGrpSpPr/>
        <p:nvPr/>
      </p:nvGrpSpPr>
      <p:grpSpPr>
        <a:xfrm>
          <a:off x="0" y="0"/>
          <a:ext cx="0" cy="0"/>
          <a:chOff x="0" y="0"/>
          <a:chExt cx="0" cy="0"/>
        </a:xfrm>
      </p:grpSpPr>
      <p:sp>
        <p:nvSpPr>
          <p:cNvPr id="66" name="Google Shape;66;p7"/>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7"/>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7"/>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7"/>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70" name="Shape 70"/>
        <p:cNvGrpSpPr/>
        <p:nvPr/>
      </p:nvGrpSpPr>
      <p:grpSpPr>
        <a:xfrm>
          <a:off x="0" y="0"/>
          <a:ext cx="0" cy="0"/>
          <a:chOff x="0" y="0"/>
          <a:chExt cx="0" cy="0"/>
        </a:xfrm>
      </p:grpSpPr>
      <p:sp>
        <p:nvSpPr>
          <p:cNvPr id="71" name="Google Shape;71;p8"/>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8"/>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8"/>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74" name="Shape 74"/>
        <p:cNvGrpSpPr/>
        <p:nvPr/>
      </p:nvGrpSpPr>
      <p:grpSpPr>
        <a:xfrm>
          <a:off x="0" y="0"/>
          <a:ext cx="0" cy="0"/>
          <a:chOff x="0" y="0"/>
          <a:chExt cx="0" cy="0"/>
        </a:xfrm>
      </p:grpSpPr>
      <p:sp>
        <p:nvSpPr>
          <p:cNvPr id="75" name="Google Shape;75;p9"/>
          <p:cNvSpPr txBox="1"/>
          <p:nvPr>
            <p:ph type="title"/>
          </p:nvPr>
        </p:nvSpPr>
        <p:spPr>
          <a:xfrm>
            <a:off x="1218882" y="1701800"/>
            <a:ext cx="4062900" cy="24384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accent1"/>
              </a:buClr>
              <a:buSzPts val="2800"/>
              <a:buFont typeface="Calibri"/>
              <a:buNone/>
              <a:defRPr b="0" sz="2800" cap="none">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9"/>
          <p:cNvSpPr txBox="1"/>
          <p:nvPr>
            <p:ph idx="1" type="body"/>
          </p:nvPr>
        </p:nvSpPr>
        <p:spPr>
          <a:xfrm>
            <a:off x="1218882" y="4241800"/>
            <a:ext cx="4062900" cy="1930500"/>
          </a:xfrm>
          <a:prstGeom prst="rect">
            <a:avLst/>
          </a:prstGeom>
          <a:noFill/>
          <a:ln>
            <a:noFill/>
          </a:ln>
        </p:spPr>
        <p:txBody>
          <a:bodyPr anchorCtr="0" anchor="t" bIns="60925" lIns="121875" spcFirstLastPara="1" rIns="121875" wrap="square" tIns="60925">
            <a:normAutofit/>
          </a:bodyPr>
          <a:lstStyle>
            <a:lvl1pPr indent="-228600" lvl="0" marL="457200" rtl="0" algn="l">
              <a:lnSpc>
                <a:spcPct val="90000"/>
              </a:lnSpc>
              <a:spcBef>
                <a:spcPts val="1600"/>
              </a:spcBef>
              <a:spcAft>
                <a:spcPts val="0"/>
              </a:spcAft>
              <a:buSzPts val="2000"/>
              <a:buNone/>
              <a:defRPr sz="2000"/>
            </a:lvl1pPr>
            <a:lvl2pPr indent="-228600" lvl="1" marL="914400" rtl="0" algn="l">
              <a:lnSpc>
                <a:spcPct val="90000"/>
              </a:lnSpc>
              <a:spcBef>
                <a:spcPts val="800"/>
              </a:spcBef>
              <a:spcAft>
                <a:spcPts val="0"/>
              </a:spcAft>
              <a:buSzPts val="1280"/>
              <a:buNone/>
              <a:defRPr sz="1600"/>
            </a:lvl2pPr>
            <a:lvl3pPr indent="-228600" lvl="2" marL="1371600" rtl="0" algn="l">
              <a:lnSpc>
                <a:spcPct val="90000"/>
              </a:lnSpc>
              <a:spcBef>
                <a:spcPts val="800"/>
              </a:spcBef>
              <a:spcAft>
                <a:spcPts val="0"/>
              </a:spcAft>
              <a:buSzPts val="1040"/>
              <a:buNone/>
              <a:defRPr sz="1300"/>
            </a:lvl3pPr>
            <a:lvl4pPr indent="-228600" lvl="3" marL="1828800" rtl="0" algn="l">
              <a:lnSpc>
                <a:spcPct val="90000"/>
              </a:lnSpc>
              <a:spcBef>
                <a:spcPts val="800"/>
              </a:spcBef>
              <a:spcAft>
                <a:spcPts val="0"/>
              </a:spcAft>
              <a:buSzPts val="960"/>
              <a:buNone/>
              <a:defRPr sz="1200"/>
            </a:lvl4pPr>
            <a:lvl5pPr indent="-228600" lvl="4" marL="2286000" rtl="0" algn="l">
              <a:lnSpc>
                <a:spcPct val="90000"/>
              </a:lnSpc>
              <a:spcBef>
                <a:spcPts val="800"/>
              </a:spcBef>
              <a:spcAft>
                <a:spcPts val="0"/>
              </a:spcAft>
              <a:buSzPts val="960"/>
              <a:buNone/>
              <a:defRPr sz="1200"/>
            </a:lvl5pPr>
            <a:lvl6pPr indent="-228600" lvl="5" marL="2743200" rtl="0" algn="l">
              <a:lnSpc>
                <a:spcPct val="90000"/>
              </a:lnSpc>
              <a:spcBef>
                <a:spcPts val="800"/>
              </a:spcBef>
              <a:spcAft>
                <a:spcPts val="0"/>
              </a:spcAft>
              <a:buSzPts val="960"/>
              <a:buNone/>
              <a:defRPr sz="1200"/>
            </a:lvl6pPr>
            <a:lvl7pPr indent="-228600" lvl="6" marL="3200400" rtl="0" algn="l">
              <a:lnSpc>
                <a:spcPct val="90000"/>
              </a:lnSpc>
              <a:spcBef>
                <a:spcPts val="800"/>
              </a:spcBef>
              <a:spcAft>
                <a:spcPts val="0"/>
              </a:spcAft>
              <a:buSzPts val="960"/>
              <a:buNone/>
              <a:defRPr sz="1200"/>
            </a:lvl7pPr>
            <a:lvl8pPr indent="-228600" lvl="7" marL="3657600" rtl="0" algn="l">
              <a:lnSpc>
                <a:spcPct val="90000"/>
              </a:lnSpc>
              <a:spcBef>
                <a:spcPts val="800"/>
              </a:spcBef>
              <a:spcAft>
                <a:spcPts val="0"/>
              </a:spcAft>
              <a:buSzPts val="960"/>
              <a:buNone/>
              <a:defRPr sz="1200"/>
            </a:lvl8pPr>
            <a:lvl9pPr indent="-228600" lvl="8" marL="4114800" rtl="0" algn="l">
              <a:lnSpc>
                <a:spcPct val="90000"/>
              </a:lnSpc>
              <a:spcBef>
                <a:spcPts val="800"/>
              </a:spcBef>
              <a:spcAft>
                <a:spcPts val="0"/>
              </a:spcAft>
              <a:buSzPts val="960"/>
              <a:buNone/>
              <a:defRPr sz="1200"/>
            </a:lvl9pPr>
          </a:lstStyle>
          <a:p/>
        </p:txBody>
      </p:sp>
      <p:sp>
        <p:nvSpPr>
          <p:cNvPr id="77" name="Google Shape;77;p9"/>
          <p:cNvSpPr txBox="1"/>
          <p:nvPr>
            <p:ph idx="2" type="body"/>
          </p:nvPr>
        </p:nvSpPr>
        <p:spPr>
          <a:xfrm>
            <a:off x="5484971" y="584200"/>
            <a:ext cx="6094500" cy="5588100"/>
          </a:xfrm>
          <a:prstGeom prst="rect">
            <a:avLst/>
          </a:prstGeom>
          <a:noFill/>
          <a:ln>
            <a:noFill/>
          </a:ln>
        </p:spPr>
        <p:txBody>
          <a:bodyPr anchorCtr="0" anchor="t" bIns="60925" lIns="121875" spcFirstLastPara="1" rIns="121875" wrap="square" tIns="60925">
            <a:normAutofit/>
          </a:bodyPr>
          <a:lstStyle>
            <a:lvl1pPr indent="-406400" lvl="0" marL="457200" rtl="0" algn="l">
              <a:lnSpc>
                <a:spcPct val="90000"/>
              </a:lnSpc>
              <a:spcBef>
                <a:spcPts val="1600"/>
              </a:spcBef>
              <a:spcAft>
                <a:spcPts val="0"/>
              </a:spcAft>
              <a:buSzPts val="2800"/>
              <a:buChar char="•"/>
              <a:defRPr sz="2800"/>
            </a:lvl1pPr>
            <a:lvl2pPr indent="-350519" lvl="1" marL="914400" rtl="0" algn="l">
              <a:lnSpc>
                <a:spcPct val="90000"/>
              </a:lnSpc>
              <a:spcBef>
                <a:spcPts val="800"/>
              </a:spcBef>
              <a:spcAft>
                <a:spcPts val="0"/>
              </a:spcAft>
              <a:buSzPts val="1920"/>
              <a:buChar char="•"/>
              <a:defRPr sz="2400"/>
            </a:lvl2pPr>
            <a:lvl3pPr indent="-330200" lvl="2" marL="1371600" rtl="0" algn="l">
              <a:lnSpc>
                <a:spcPct val="90000"/>
              </a:lnSpc>
              <a:spcBef>
                <a:spcPts val="800"/>
              </a:spcBef>
              <a:spcAft>
                <a:spcPts val="0"/>
              </a:spcAft>
              <a:buSzPts val="1600"/>
              <a:buChar char="•"/>
              <a:defRPr sz="2000"/>
            </a:lvl3pPr>
            <a:lvl4pPr indent="-330200" lvl="3" marL="1828800" rtl="0" algn="l">
              <a:lnSpc>
                <a:spcPct val="90000"/>
              </a:lnSpc>
              <a:spcBef>
                <a:spcPts val="800"/>
              </a:spcBef>
              <a:spcAft>
                <a:spcPts val="0"/>
              </a:spcAft>
              <a:buSzPts val="1600"/>
              <a:buChar char="•"/>
              <a:defRPr sz="2000"/>
            </a:lvl4pPr>
            <a:lvl5pPr indent="-330200" lvl="4" marL="2286000" rtl="0" algn="l">
              <a:lnSpc>
                <a:spcPct val="90000"/>
              </a:lnSpc>
              <a:spcBef>
                <a:spcPts val="800"/>
              </a:spcBef>
              <a:spcAft>
                <a:spcPts val="0"/>
              </a:spcAft>
              <a:buSzPts val="1600"/>
              <a:buChar char="•"/>
              <a:defRPr sz="2000"/>
            </a:lvl5pPr>
            <a:lvl6pPr indent="-330200" lvl="5" marL="2743200" rtl="0" algn="l">
              <a:lnSpc>
                <a:spcPct val="90000"/>
              </a:lnSpc>
              <a:spcBef>
                <a:spcPts val="800"/>
              </a:spcBef>
              <a:spcAft>
                <a:spcPts val="0"/>
              </a:spcAft>
              <a:buSzPts val="1600"/>
              <a:buChar char="•"/>
              <a:defRPr sz="2000"/>
            </a:lvl6pPr>
            <a:lvl7pPr indent="-330200" lvl="6" marL="3200400" rtl="0" algn="l">
              <a:lnSpc>
                <a:spcPct val="90000"/>
              </a:lnSpc>
              <a:spcBef>
                <a:spcPts val="800"/>
              </a:spcBef>
              <a:spcAft>
                <a:spcPts val="0"/>
              </a:spcAft>
              <a:buSzPts val="1600"/>
              <a:buChar char="•"/>
              <a:defRPr sz="2000"/>
            </a:lvl7pPr>
            <a:lvl8pPr indent="-330200" lvl="7" marL="3657600" rtl="0" algn="l">
              <a:lnSpc>
                <a:spcPct val="90000"/>
              </a:lnSpc>
              <a:spcBef>
                <a:spcPts val="800"/>
              </a:spcBef>
              <a:spcAft>
                <a:spcPts val="0"/>
              </a:spcAft>
              <a:buSzPts val="1600"/>
              <a:buChar char="•"/>
              <a:defRPr sz="2000"/>
            </a:lvl8pPr>
            <a:lvl9pPr indent="-330200" lvl="8" marL="4114800" rtl="0" algn="l">
              <a:lnSpc>
                <a:spcPct val="90000"/>
              </a:lnSpc>
              <a:spcBef>
                <a:spcPts val="800"/>
              </a:spcBef>
              <a:spcAft>
                <a:spcPts val="0"/>
              </a:spcAft>
              <a:buSzPts val="1600"/>
              <a:buChar char="•"/>
              <a:defRPr sz="2000"/>
            </a:lvl9pPr>
          </a:lstStyle>
          <a:p/>
        </p:txBody>
      </p:sp>
      <p:sp>
        <p:nvSpPr>
          <p:cNvPr id="78" name="Google Shape;78;p9"/>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9"/>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9"/>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81" name="Shape 81"/>
        <p:cNvGrpSpPr/>
        <p:nvPr/>
      </p:nvGrpSpPr>
      <p:grpSpPr>
        <a:xfrm>
          <a:off x="0" y="0"/>
          <a:ext cx="0" cy="0"/>
          <a:chOff x="0" y="0"/>
          <a:chExt cx="0" cy="0"/>
        </a:xfrm>
      </p:grpSpPr>
      <p:sp>
        <p:nvSpPr>
          <p:cNvPr id="82" name="Google Shape;82;p10"/>
          <p:cNvSpPr txBox="1"/>
          <p:nvPr>
            <p:ph type="title"/>
          </p:nvPr>
        </p:nvSpPr>
        <p:spPr>
          <a:xfrm>
            <a:off x="1218882" y="1701800"/>
            <a:ext cx="4062900" cy="2438400"/>
          </a:xfrm>
          <a:prstGeom prst="rect">
            <a:avLst/>
          </a:prstGeom>
          <a:noFill/>
          <a:ln>
            <a:noFill/>
          </a:ln>
        </p:spPr>
        <p:txBody>
          <a:bodyPr anchorCtr="0" anchor="b" bIns="60925" lIns="121875" spcFirstLastPara="1" rIns="121875" wrap="square" tIns="60925">
            <a:normAutofit/>
          </a:bodyPr>
          <a:lstStyle>
            <a:lvl1pPr lvl="0" rtl="0" algn="l">
              <a:lnSpc>
                <a:spcPct val="90000"/>
              </a:lnSpc>
              <a:spcBef>
                <a:spcPts val="0"/>
              </a:spcBef>
              <a:spcAft>
                <a:spcPts val="0"/>
              </a:spcAft>
              <a:buClr>
                <a:schemeClr val="accent1"/>
              </a:buClr>
              <a:buSzPts val="2800"/>
              <a:buFont typeface="Calibri"/>
              <a:buNone/>
              <a:defRPr b="0" sz="2800" cap="none">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0"/>
          <p:cNvSpPr txBox="1"/>
          <p:nvPr>
            <p:ph idx="1" type="body"/>
          </p:nvPr>
        </p:nvSpPr>
        <p:spPr>
          <a:xfrm>
            <a:off x="1218882" y="4241800"/>
            <a:ext cx="4062900" cy="1930500"/>
          </a:xfrm>
          <a:prstGeom prst="rect">
            <a:avLst/>
          </a:prstGeom>
          <a:noFill/>
          <a:ln>
            <a:noFill/>
          </a:ln>
        </p:spPr>
        <p:txBody>
          <a:bodyPr anchorCtr="0" anchor="t" bIns="60925" lIns="121875" spcFirstLastPara="1" rIns="121875" wrap="square" tIns="60925">
            <a:normAutofit/>
          </a:bodyPr>
          <a:lstStyle>
            <a:lvl1pPr indent="-228600" lvl="0" marL="457200" rtl="0" algn="l">
              <a:lnSpc>
                <a:spcPct val="90000"/>
              </a:lnSpc>
              <a:spcBef>
                <a:spcPts val="1600"/>
              </a:spcBef>
              <a:spcAft>
                <a:spcPts val="0"/>
              </a:spcAft>
              <a:buSzPts val="2000"/>
              <a:buNone/>
              <a:defRPr sz="2000"/>
            </a:lvl1pPr>
            <a:lvl2pPr indent="-228600" lvl="1" marL="914400" rtl="0" algn="l">
              <a:lnSpc>
                <a:spcPct val="90000"/>
              </a:lnSpc>
              <a:spcBef>
                <a:spcPts val="800"/>
              </a:spcBef>
              <a:spcAft>
                <a:spcPts val="0"/>
              </a:spcAft>
              <a:buSzPts val="1280"/>
              <a:buNone/>
              <a:defRPr sz="1600"/>
            </a:lvl2pPr>
            <a:lvl3pPr indent="-228600" lvl="2" marL="1371600" rtl="0" algn="l">
              <a:lnSpc>
                <a:spcPct val="90000"/>
              </a:lnSpc>
              <a:spcBef>
                <a:spcPts val="800"/>
              </a:spcBef>
              <a:spcAft>
                <a:spcPts val="0"/>
              </a:spcAft>
              <a:buSzPts val="1040"/>
              <a:buNone/>
              <a:defRPr sz="1300"/>
            </a:lvl3pPr>
            <a:lvl4pPr indent="-228600" lvl="3" marL="1828800" rtl="0" algn="l">
              <a:lnSpc>
                <a:spcPct val="90000"/>
              </a:lnSpc>
              <a:spcBef>
                <a:spcPts val="800"/>
              </a:spcBef>
              <a:spcAft>
                <a:spcPts val="0"/>
              </a:spcAft>
              <a:buSzPts val="960"/>
              <a:buNone/>
              <a:defRPr sz="1200"/>
            </a:lvl4pPr>
            <a:lvl5pPr indent="-228600" lvl="4" marL="2286000" rtl="0" algn="l">
              <a:lnSpc>
                <a:spcPct val="90000"/>
              </a:lnSpc>
              <a:spcBef>
                <a:spcPts val="800"/>
              </a:spcBef>
              <a:spcAft>
                <a:spcPts val="0"/>
              </a:spcAft>
              <a:buSzPts val="960"/>
              <a:buNone/>
              <a:defRPr sz="1200"/>
            </a:lvl5pPr>
            <a:lvl6pPr indent="-228600" lvl="5" marL="2743200" rtl="0" algn="l">
              <a:lnSpc>
                <a:spcPct val="90000"/>
              </a:lnSpc>
              <a:spcBef>
                <a:spcPts val="800"/>
              </a:spcBef>
              <a:spcAft>
                <a:spcPts val="0"/>
              </a:spcAft>
              <a:buSzPts val="960"/>
              <a:buNone/>
              <a:defRPr sz="1200"/>
            </a:lvl6pPr>
            <a:lvl7pPr indent="-228600" lvl="6" marL="3200400" rtl="0" algn="l">
              <a:lnSpc>
                <a:spcPct val="90000"/>
              </a:lnSpc>
              <a:spcBef>
                <a:spcPts val="800"/>
              </a:spcBef>
              <a:spcAft>
                <a:spcPts val="0"/>
              </a:spcAft>
              <a:buSzPts val="960"/>
              <a:buNone/>
              <a:defRPr sz="1200"/>
            </a:lvl7pPr>
            <a:lvl8pPr indent="-228600" lvl="7" marL="3657600" rtl="0" algn="l">
              <a:lnSpc>
                <a:spcPct val="90000"/>
              </a:lnSpc>
              <a:spcBef>
                <a:spcPts val="800"/>
              </a:spcBef>
              <a:spcAft>
                <a:spcPts val="0"/>
              </a:spcAft>
              <a:buSzPts val="960"/>
              <a:buNone/>
              <a:defRPr sz="1200"/>
            </a:lvl8pPr>
            <a:lvl9pPr indent="-228600" lvl="8" marL="4114800" rtl="0" algn="l">
              <a:lnSpc>
                <a:spcPct val="90000"/>
              </a:lnSpc>
              <a:spcBef>
                <a:spcPts val="800"/>
              </a:spcBef>
              <a:spcAft>
                <a:spcPts val="0"/>
              </a:spcAft>
              <a:buSzPts val="960"/>
              <a:buNone/>
              <a:defRPr sz="1200"/>
            </a:lvl9pPr>
          </a:lstStyle>
          <a:p/>
        </p:txBody>
      </p:sp>
      <p:sp>
        <p:nvSpPr>
          <p:cNvPr descr="Espace réservé vide pour ajouter une image. Cliquez sur l’espace réservé et sélectionnez l’image à ajouter." id="84" name="Google Shape;84;p10"/>
          <p:cNvSpPr/>
          <p:nvPr>
            <p:ph idx="2" type="pic"/>
          </p:nvPr>
        </p:nvSpPr>
        <p:spPr>
          <a:xfrm>
            <a:off x="5484971" y="584200"/>
            <a:ext cx="6094500" cy="5588100"/>
          </a:xfrm>
          <a:prstGeom prst="rect">
            <a:avLst/>
          </a:prstGeom>
          <a:noFill/>
          <a:ln cap="flat" cmpd="sng" w="12700">
            <a:solidFill>
              <a:srgbClr val="3F3F3F"/>
            </a:solidFill>
            <a:prstDash val="solid"/>
            <a:miter lim="800000"/>
            <a:headEnd len="sm" w="sm" type="none"/>
            <a:tailEnd len="sm" w="sm" type="none"/>
          </a:ln>
        </p:spPr>
      </p:sp>
      <p:sp>
        <p:nvSpPr>
          <p:cNvPr id="85" name="Google Shape;85;p10"/>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0"/>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0"/>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600008" scaled="0"/>
        </a:gradFill>
      </p:bgPr>
    </p:bg>
    <p:spTree>
      <p:nvGrpSpPr>
        <p:cNvPr id="9" name="Shape 9"/>
        <p:cNvGrpSpPr/>
        <p:nvPr/>
      </p:nvGrpSpPr>
      <p:grpSpPr>
        <a:xfrm>
          <a:off x="0" y="0"/>
          <a:ext cx="0" cy="0"/>
          <a:chOff x="0" y="0"/>
          <a:chExt cx="0" cy="0"/>
        </a:xfrm>
      </p:grpSpPr>
      <p:grpSp>
        <p:nvGrpSpPr>
          <p:cNvPr id="10" name="Google Shape;10;p1"/>
          <p:cNvGrpSpPr/>
          <p:nvPr/>
        </p:nvGrpSpPr>
        <p:grpSpPr>
          <a:xfrm>
            <a:off x="-15870" y="-3174"/>
            <a:ext cx="820002" cy="5229095"/>
            <a:chOff x="-11906" y="-2381"/>
            <a:chExt cx="615155" cy="3921919"/>
          </a:xfrm>
        </p:grpSpPr>
        <p:sp>
          <p:nvSpPr>
            <p:cNvPr id="11" name="Google Shape;11;p1"/>
            <p:cNvSpPr/>
            <p:nvPr/>
          </p:nvSpPr>
          <p:spPr>
            <a:xfrm>
              <a:off x="-9526" y="0"/>
              <a:ext cx="612775" cy="3919538"/>
            </a:xfrm>
            <a:custGeom>
              <a:rect b="b" l="l" r="r" t="t"/>
              <a:pathLst>
                <a:path extrusionOk="0" h="3919538" w="612775">
                  <a:moveTo>
                    <a:pt x="0" y="3919538"/>
                  </a:moveTo>
                  <a:lnTo>
                    <a:pt x="612775" y="2984500"/>
                  </a:lnTo>
                  <a:lnTo>
                    <a:pt x="612775" y="0"/>
                  </a:lnTo>
                </a:path>
              </a:pathLst>
            </a:custGeom>
            <a:noFill/>
            <a:ln cap="flat" cmpd="sng" w="38100">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2" name="Google Shape;12;p1"/>
            <p:cNvSpPr/>
            <p:nvPr/>
          </p:nvSpPr>
          <p:spPr>
            <a:xfrm>
              <a:off x="-11906" y="0"/>
              <a:ext cx="410751" cy="3421856"/>
            </a:xfrm>
            <a:custGeom>
              <a:rect b="b" l="l" r="r" t="t"/>
              <a:pathLst>
                <a:path extrusionOk="0" h="3421856" w="410751">
                  <a:moveTo>
                    <a:pt x="0" y="3421856"/>
                  </a:moveTo>
                  <a:lnTo>
                    <a:pt x="410751" y="2798680"/>
                  </a:lnTo>
                  <a:lnTo>
                    <a:pt x="409575" y="0"/>
                  </a:lnTo>
                </a:path>
              </a:pathLst>
            </a:custGeom>
            <a:noFill/>
            <a:ln cap="flat" cmpd="sng" w="28575">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3" name="Google Shape;13;p1"/>
            <p:cNvSpPr/>
            <p:nvPr/>
          </p:nvSpPr>
          <p:spPr>
            <a:xfrm>
              <a:off x="-7144" y="-2381"/>
              <a:ext cx="238919" cy="2976561"/>
            </a:xfrm>
            <a:custGeom>
              <a:rect b="b" l="l" r="r" t="t"/>
              <a:pathLst>
                <a:path extrusionOk="0" h="2976561" w="238919">
                  <a:moveTo>
                    <a:pt x="0" y="2976561"/>
                  </a:moveTo>
                  <a:lnTo>
                    <a:pt x="238919" y="2616170"/>
                  </a:lnTo>
                  <a:cubicBezTo>
                    <a:pt x="238654" y="1744113"/>
                    <a:pt x="238390" y="872057"/>
                    <a:pt x="238125" y="0"/>
                  </a:cubicBezTo>
                </a:path>
              </a:pathLst>
            </a:custGeom>
            <a:noFill/>
            <a:ln cap="flat" cmpd="sng" w="25400">
              <a:solidFill>
                <a:srgbClr val="004C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
        <p:nvSpPr>
          <p:cNvPr id="14" name="Google Shape;14;p1"/>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lvl1pPr lvl="0" marR="0" rtl="0" algn="l">
              <a:lnSpc>
                <a:spcPct val="9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 name="Google Shape;15;p1"/>
          <p:cNvSpPr txBox="1"/>
          <p:nvPr>
            <p:ph idx="1" type="body"/>
          </p:nvPr>
        </p:nvSpPr>
        <p:spPr>
          <a:xfrm>
            <a:off x="1218883" y="1701797"/>
            <a:ext cx="10360500" cy="4462200"/>
          </a:xfrm>
          <a:prstGeom prst="rect">
            <a:avLst/>
          </a:prstGeom>
          <a:noFill/>
          <a:ln>
            <a:noFill/>
          </a:ln>
        </p:spPr>
        <p:txBody>
          <a:bodyPr anchorCtr="0" anchor="t" bIns="60925" lIns="121875" spcFirstLastPara="1" rIns="121875" wrap="square" tIns="60925">
            <a:normAutofit/>
          </a:bodyPr>
          <a:lstStyle>
            <a:lvl1pPr indent="-406400" lvl="0" marL="457200" marR="0" rtl="0" algn="l">
              <a:lnSpc>
                <a:spcPct val="90000"/>
              </a:lnSpc>
              <a:spcBef>
                <a:spcPts val="1600"/>
              </a:spcBef>
              <a:spcAft>
                <a:spcPts val="0"/>
              </a:spcAft>
              <a:buClr>
                <a:schemeClr val="accent1"/>
              </a:buClr>
              <a:buSzPts val="2800"/>
              <a:buFont typeface="Arial"/>
              <a:buChar char="•"/>
              <a:defRPr b="0" i="0" sz="2800" u="none" cap="none" strike="noStrike">
                <a:solidFill>
                  <a:schemeClr val="lt1"/>
                </a:solidFill>
                <a:latin typeface="Calibri"/>
                <a:ea typeface="Calibri"/>
                <a:cs typeface="Calibri"/>
                <a:sym typeface="Calibri"/>
              </a:defRPr>
            </a:lvl1pPr>
            <a:lvl2pPr indent="-350519" lvl="1" marL="914400" marR="0" rtl="0" algn="l">
              <a:lnSpc>
                <a:spcPct val="90000"/>
              </a:lnSpc>
              <a:spcBef>
                <a:spcPts val="800"/>
              </a:spcBef>
              <a:spcAft>
                <a:spcPts val="0"/>
              </a:spcAft>
              <a:buClr>
                <a:schemeClr val="accent1"/>
              </a:buClr>
              <a:buSzPts val="1920"/>
              <a:buFont typeface="Arial"/>
              <a:buChar char="•"/>
              <a:defRPr b="0" i="0" sz="2400" u="none" cap="none" strike="noStrike">
                <a:solidFill>
                  <a:schemeClr val="lt1"/>
                </a:solidFill>
                <a:latin typeface="Calibri"/>
                <a:ea typeface="Calibri"/>
                <a:cs typeface="Calibri"/>
                <a:sym typeface="Calibri"/>
              </a:defRPr>
            </a:lvl2pPr>
            <a:lvl3pPr indent="-330200" lvl="2" marL="13716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4pPr>
            <a:lvl5pPr indent="-330200" lvl="4" marL="22860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6pPr>
            <a:lvl7pPr indent="-330200" lvl="6" marL="32004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8pPr>
            <a:lvl9pPr indent="-330200" lvl="8" marL="41148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Google Shape;16;p1"/>
          <p:cNvSpPr txBox="1"/>
          <p:nvPr>
            <p:ph idx="10" type="dt"/>
          </p:nvPr>
        </p:nvSpPr>
        <p:spPr>
          <a:xfrm>
            <a:off x="1218882" y="6356352"/>
            <a:ext cx="2234700" cy="365100"/>
          </a:xfrm>
          <a:prstGeom prst="rect">
            <a:avLst/>
          </a:prstGeom>
          <a:noFill/>
          <a:ln>
            <a:noFill/>
          </a:ln>
        </p:spPr>
        <p:txBody>
          <a:bodyPr anchorCtr="0" anchor="ctr" bIns="60925" lIns="121875" spcFirstLastPara="1" rIns="121875" wrap="square" tIns="60925">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9pPr>
          </a:lstStyle>
          <a:p/>
        </p:txBody>
      </p:sp>
      <p:sp>
        <p:nvSpPr>
          <p:cNvPr id="17" name="Google Shape;17;p1"/>
          <p:cNvSpPr txBox="1"/>
          <p:nvPr>
            <p:ph idx="11" type="ftr"/>
          </p:nvPr>
        </p:nvSpPr>
        <p:spPr>
          <a:xfrm>
            <a:off x="3453501" y="6356352"/>
            <a:ext cx="5281800" cy="365100"/>
          </a:xfrm>
          <a:prstGeom prst="rect">
            <a:avLst/>
          </a:prstGeom>
          <a:noFill/>
          <a:ln>
            <a:noFill/>
          </a:ln>
        </p:spPr>
        <p:txBody>
          <a:bodyPr anchorCtr="0" anchor="ctr" bIns="60925" lIns="121875" spcFirstLastPara="1" rIns="121875" wrap="square" tIns="60925">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lt1"/>
                </a:solidFill>
                <a:latin typeface="Calibri"/>
                <a:ea typeface="Calibri"/>
                <a:cs typeface="Calibri"/>
                <a:sym typeface="Calibri"/>
              </a:defRPr>
            </a:lvl9pPr>
          </a:lstStyle>
          <a:p/>
        </p:txBody>
      </p:sp>
      <p:sp>
        <p:nvSpPr>
          <p:cNvPr id="18" name="Google Shape;18;p1"/>
          <p:cNvSpPr txBox="1"/>
          <p:nvPr>
            <p:ph idx="12" type="sldNum"/>
          </p:nvPr>
        </p:nvSpPr>
        <p:spPr>
          <a:xfrm>
            <a:off x="10563649" y="6356352"/>
            <a:ext cx="1015800" cy="365100"/>
          </a:xfrm>
          <a:prstGeom prst="rect">
            <a:avLst/>
          </a:prstGeom>
          <a:noFill/>
          <a:ln>
            <a:noFill/>
          </a:ln>
        </p:spPr>
        <p:txBody>
          <a:bodyPr anchorCtr="0" anchor="ctr" bIns="60925" lIns="121875" spcFirstLastPara="1" rIns="121875" wrap="square" tIns="60925">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ctrTitle"/>
          </p:nvPr>
        </p:nvSpPr>
        <p:spPr>
          <a:xfrm>
            <a:off x="1625176" y="584200"/>
            <a:ext cx="8735400" cy="2000400"/>
          </a:xfrm>
          <a:prstGeom prst="rect">
            <a:avLst/>
          </a:prstGeom>
          <a:noFill/>
          <a:ln>
            <a:noFill/>
          </a:ln>
        </p:spPr>
        <p:txBody>
          <a:bodyPr anchorCtr="0" anchor="b" bIns="60925" lIns="121875" spcFirstLastPara="1" rIns="121875" wrap="square" tIns="60925">
            <a:normAutofit fontScale="90000"/>
          </a:bodyPr>
          <a:lstStyle/>
          <a:p>
            <a:pPr indent="0" lvl="0" marL="0" rtl="0" algn="ctr">
              <a:lnSpc>
                <a:spcPct val="90000"/>
              </a:lnSpc>
              <a:spcBef>
                <a:spcPts val="0"/>
              </a:spcBef>
              <a:spcAft>
                <a:spcPts val="0"/>
              </a:spcAft>
              <a:buClr>
                <a:schemeClr val="lt1"/>
              </a:buClr>
              <a:buSzPct val="100000"/>
              <a:buFont typeface="Calibri"/>
              <a:buNone/>
            </a:pPr>
            <a:r>
              <a:rPr b="1" lang="fr-FR"/>
              <a:t>L'explicabilité dans l'apprentissage de modèles profonds appliqué aux IDS</a:t>
            </a:r>
            <a:endParaRPr b="1"/>
          </a:p>
        </p:txBody>
      </p:sp>
      <p:sp>
        <p:nvSpPr>
          <p:cNvPr id="131" name="Google Shape;131;p19"/>
          <p:cNvSpPr txBox="1"/>
          <p:nvPr>
            <p:ph idx="1" type="subTitle"/>
          </p:nvPr>
        </p:nvSpPr>
        <p:spPr>
          <a:xfrm>
            <a:off x="912813" y="3962400"/>
            <a:ext cx="4495799" cy="1752600"/>
          </a:xfrm>
          <a:prstGeom prst="rect">
            <a:avLst/>
          </a:prstGeom>
          <a:noFill/>
          <a:ln>
            <a:noFill/>
          </a:ln>
        </p:spPr>
        <p:txBody>
          <a:bodyPr anchorCtr="0" anchor="t" bIns="60925" lIns="121875" spcFirstLastPara="1" rIns="121875" wrap="square" tIns="60925">
            <a:normAutofit/>
          </a:bodyPr>
          <a:lstStyle/>
          <a:p>
            <a:pPr indent="0" lvl="0" marL="0" rtl="0" algn="l">
              <a:lnSpc>
                <a:spcPct val="90000"/>
              </a:lnSpc>
              <a:spcBef>
                <a:spcPts val="0"/>
              </a:spcBef>
              <a:spcAft>
                <a:spcPts val="0"/>
              </a:spcAft>
              <a:buSzPts val="2000"/>
              <a:buNone/>
            </a:pPr>
            <a:r>
              <a:rPr b="1" lang="fr-FR" sz="2000"/>
              <a:t>ENCADRÉ PAR:                                                                    </a:t>
            </a:r>
            <a:endParaRPr b="1" sz="2000"/>
          </a:p>
          <a:p>
            <a:pPr indent="0" lvl="0" marL="0" rtl="0" algn="l">
              <a:lnSpc>
                <a:spcPct val="90000"/>
              </a:lnSpc>
              <a:spcBef>
                <a:spcPts val="0"/>
              </a:spcBef>
              <a:spcAft>
                <a:spcPts val="0"/>
              </a:spcAft>
              <a:buSzPts val="2000"/>
              <a:buNone/>
            </a:pPr>
            <a:r>
              <a:rPr lang="fr-FR" sz="2000">
                <a:solidFill>
                  <a:schemeClr val="lt1"/>
                </a:solidFill>
              </a:rPr>
              <a:t>MME BOUTORH AICHA</a:t>
            </a:r>
            <a:endParaRPr/>
          </a:p>
          <a:p>
            <a:pPr indent="0" lvl="0" marL="0" rtl="0" algn="l">
              <a:lnSpc>
                <a:spcPct val="90000"/>
              </a:lnSpc>
              <a:spcBef>
                <a:spcPts val="0"/>
              </a:spcBef>
              <a:spcAft>
                <a:spcPts val="0"/>
              </a:spcAft>
              <a:buSzPts val="2000"/>
              <a:buNone/>
            </a:pPr>
            <a:r>
              <a:rPr lang="fr-FR" sz="2000">
                <a:solidFill>
                  <a:schemeClr val="lt1"/>
                </a:solidFill>
              </a:rPr>
              <a:t>MR SAHRAOUI ZAKARIA</a:t>
            </a:r>
            <a:endParaRPr/>
          </a:p>
          <a:p>
            <a:pPr indent="0" lvl="0" marL="0" rtl="0" algn="l">
              <a:lnSpc>
                <a:spcPct val="90000"/>
              </a:lnSpc>
              <a:spcBef>
                <a:spcPts val="0"/>
              </a:spcBef>
              <a:spcAft>
                <a:spcPts val="0"/>
              </a:spcAft>
              <a:buSzPts val="2000"/>
              <a:buNone/>
            </a:pPr>
            <a:r>
              <a:rPr lang="fr-FR" sz="2000">
                <a:solidFill>
                  <a:schemeClr val="lt1"/>
                </a:solidFill>
              </a:rPr>
              <a:t>MR BENATIA MOHAMED AKREM</a:t>
            </a:r>
            <a:endParaRPr/>
          </a:p>
        </p:txBody>
      </p:sp>
      <p:sp>
        <p:nvSpPr>
          <p:cNvPr id="132" name="Google Shape;132;p19"/>
          <p:cNvSpPr/>
          <p:nvPr/>
        </p:nvSpPr>
        <p:spPr>
          <a:xfrm>
            <a:off x="7313612" y="4038600"/>
            <a:ext cx="449580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fr-FR" sz="2000" u="none" cap="none" strike="noStrike">
                <a:solidFill>
                  <a:schemeClr val="accent1"/>
                </a:solidFill>
                <a:latin typeface="Calibri"/>
                <a:ea typeface="Calibri"/>
                <a:cs typeface="Calibri"/>
                <a:sym typeface="Calibri"/>
              </a:rPr>
              <a:t>Réalisé par:</a:t>
            </a:r>
            <a:endParaRPr sz="2000">
              <a:solidFill>
                <a:schemeClr val="accent1"/>
              </a:solidFill>
              <a:latin typeface="Calibri"/>
              <a:ea typeface="Calibri"/>
              <a:cs typeface="Calibri"/>
              <a:sym typeface="Calibri"/>
            </a:endParaRPr>
          </a:p>
          <a:p>
            <a:pPr indent="0" lvl="0" marL="0" marR="0" rtl="0" algn="l">
              <a:spcBef>
                <a:spcPts val="0"/>
              </a:spcBef>
              <a:spcAft>
                <a:spcPts val="0"/>
              </a:spcAft>
              <a:buNone/>
            </a:pPr>
            <a:r>
              <a:rPr lang="fr-FR" sz="2000">
                <a:solidFill>
                  <a:schemeClr val="lt1"/>
                </a:solidFill>
                <a:latin typeface="Calibri"/>
                <a:ea typeface="Calibri"/>
                <a:cs typeface="Calibri"/>
                <a:sym typeface="Calibri"/>
              </a:rPr>
              <a:t>MOULOUD Ahmed Abdelhakim</a:t>
            </a:r>
            <a:endParaRPr/>
          </a:p>
          <a:p>
            <a:pPr indent="0" lvl="0" marL="0" marR="0" rtl="0" algn="l">
              <a:spcBef>
                <a:spcPts val="0"/>
              </a:spcBef>
              <a:spcAft>
                <a:spcPts val="0"/>
              </a:spcAft>
              <a:buNone/>
            </a:pPr>
            <a:r>
              <a:rPr lang="fr-FR" sz="2000">
                <a:solidFill>
                  <a:schemeClr val="lt1"/>
                </a:solidFill>
                <a:latin typeface="Calibri"/>
                <a:ea typeface="Calibri"/>
                <a:cs typeface="Calibri"/>
                <a:sym typeface="Calibri"/>
              </a:rPr>
              <a:t>BELMADOUI Mohamed Sabri</a:t>
            </a:r>
            <a:endParaRPr sz="20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233" name="Shape 233"/>
        <p:cNvGrpSpPr/>
        <p:nvPr/>
      </p:nvGrpSpPr>
      <p:grpSpPr>
        <a:xfrm>
          <a:off x="0" y="0"/>
          <a:ext cx="0" cy="0"/>
          <a:chOff x="0" y="0"/>
          <a:chExt cx="0" cy="0"/>
        </a:xfrm>
      </p:grpSpPr>
      <p:sp>
        <p:nvSpPr>
          <p:cNvPr id="234" name="Google Shape;234;p28"/>
          <p:cNvSpPr/>
          <p:nvPr/>
        </p:nvSpPr>
        <p:spPr>
          <a:xfrm>
            <a:off x="642090" y="328190"/>
            <a:ext cx="10904646" cy="6201619"/>
          </a:xfrm>
          <a:prstGeom prst="roundRect">
            <a:avLst>
              <a:gd fmla="val 5350" name="adj"/>
            </a:avLst>
          </a:prstGeom>
          <a:solidFill>
            <a:schemeClr val="lt1"/>
          </a:solidFill>
          <a:ln>
            <a:noFill/>
          </a:ln>
          <a:effectLst>
            <a:outerShdw blurRad="317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28"/>
          <p:cNvSpPr/>
          <p:nvPr/>
        </p:nvSpPr>
        <p:spPr>
          <a:xfrm>
            <a:off x="925045" y="1792250"/>
            <a:ext cx="2641314" cy="691636"/>
          </a:xfrm>
          <a:prstGeom prst="roundRect">
            <a:avLst>
              <a:gd fmla="val 45278" name="adj"/>
            </a:avLst>
          </a:prstGeom>
          <a:solidFill>
            <a:srgbClr val="323F4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 name="Google Shape;236;p28"/>
          <p:cNvCxnSpPr/>
          <p:nvPr/>
        </p:nvCxnSpPr>
        <p:spPr>
          <a:xfrm>
            <a:off x="3805784" y="644726"/>
            <a:ext cx="0" cy="5568548"/>
          </a:xfrm>
          <a:prstGeom prst="straightConnector1">
            <a:avLst/>
          </a:prstGeom>
          <a:noFill/>
          <a:ln cap="flat" cmpd="sng" w="12700">
            <a:solidFill>
              <a:srgbClr val="323F4F"/>
            </a:solidFill>
            <a:prstDash val="solid"/>
            <a:miter lim="800000"/>
            <a:headEnd len="sm" w="sm" type="none"/>
            <a:tailEnd len="sm" w="sm" type="none"/>
          </a:ln>
        </p:spPr>
      </p:cxnSp>
      <p:grpSp>
        <p:nvGrpSpPr>
          <p:cNvPr id="237" name="Google Shape;237;p28"/>
          <p:cNvGrpSpPr/>
          <p:nvPr/>
        </p:nvGrpSpPr>
        <p:grpSpPr>
          <a:xfrm>
            <a:off x="1017646" y="706788"/>
            <a:ext cx="1506107" cy="501526"/>
            <a:chOff x="1017911" y="706788"/>
            <a:chExt cx="1506499" cy="501526"/>
          </a:xfrm>
        </p:grpSpPr>
        <p:sp>
          <p:nvSpPr>
            <p:cNvPr id="238" name="Google Shape;238;p28"/>
            <p:cNvSpPr txBox="1"/>
            <p:nvPr/>
          </p:nvSpPr>
          <p:spPr>
            <a:xfrm>
              <a:off x="1513364" y="771317"/>
              <a:ext cx="1011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Malware</a:t>
              </a:r>
              <a:endParaRPr sz="1800">
                <a:solidFill>
                  <a:schemeClr val="dk1"/>
                </a:solidFill>
                <a:latin typeface="Calibri"/>
                <a:ea typeface="Calibri"/>
                <a:cs typeface="Calibri"/>
                <a:sym typeface="Calibri"/>
              </a:endParaRPr>
            </a:p>
          </p:txBody>
        </p:sp>
        <p:sp>
          <p:nvSpPr>
            <p:cNvPr id="239" name="Google Shape;239;p28"/>
            <p:cNvSpPr/>
            <p:nvPr/>
          </p:nvSpPr>
          <p:spPr>
            <a:xfrm>
              <a:off x="1017911" y="706788"/>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1</a:t>
              </a:r>
              <a:endParaRPr sz="1800">
                <a:solidFill>
                  <a:srgbClr val="323F4F"/>
                </a:solidFill>
                <a:latin typeface="Calibri"/>
                <a:ea typeface="Calibri"/>
                <a:cs typeface="Calibri"/>
                <a:sym typeface="Calibri"/>
              </a:endParaRPr>
            </a:p>
          </p:txBody>
        </p:sp>
      </p:grpSp>
      <p:grpSp>
        <p:nvGrpSpPr>
          <p:cNvPr id="240" name="Google Shape;240;p28"/>
          <p:cNvGrpSpPr/>
          <p:nvPr/>
        </p:nvGrpSpPr>
        <p:grpSpPr>
          <a:xfrm>
            <a:off x="1017646" y="1888042"/>
            <a:ext cx="1474282" cy="501526"/>
            <a:chOff x="1017911" y="1885124"/>
            <a:chExt cx="1474666" cy="501526"/>
          </a:xfrm>
        </p:grpSpPr>
        <p:sp>
          <p:nvSpPr>
            <p:cNvPr id="241" name="Google Shape;241;p28"/>
            <p:cNvSpPr txBox="1"/>
            <p:nvPr/>
          </p:nvSpPr>
          <p:spPr>
            <a:xfrm>
              <a:off x="1519234" y="1949654"/>
              <a:ext cx="973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alibri"/>
                  <a:ea typeface="Calibri"/>
                  <a:cs typeface="Calibri"/>
                  <a:sym typeface="Calibri"/>
                </a:rPr>
                <a:t>Phishing</a:t>
              </a:r>
              <a:endParaRPr sz="1800">
                <a:solidFill>
                  <a:schemeClr val="lt1"/>
                </a:solidFill>
                <a:latin typeface="Calibri"/>
                <a:ea typeface="Calibri"/>
                <a:cs typeface="Calibri"/>
                <a:sym typeface="Calibri"/>
              </a:endParaRPr>
            </a:p>
          </p:txBody>
        </p:sp>
        <p:sp>
          <p:nvSpPr>
            <p:cNvPr id="242" name="Google Shape;242;p28"/>
            <p:cNvSpPr/>
            <p:nvPr/>
          </p:nvSpPr>
          <p:spPr>
            <a:xfrm>
              <a:off x="1017911" y="1885124"/>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2</a:t>
              </a:r>
              <a:endParaRPr sz="1800">
                <a:solidFill>
                  <a:srgbClr val="323F4F"/>
                </a:solidFill>
                <a:latin typeface="Calibri"/>
                <a:ea typeface="Calibri"/>
                <a:cs typeface="Calibri"/>
                <a:sym typeface="Calibri"/>
              </a:endParaRPr>
            </a:p>
          </p:txBody>
        </p:sp>
      </p:grpSp>
      <p:grpSp>
        <p:nvGrpSpPr>
          <p:cNvPr id="243" name="Google Shape;243;p28"/>
          <p:cNvGrpSpPr/>
          <p:nvPr/>
        </p:nvGrpSpPr>
        <p:grpSpPr>
          <a:xfrm>
            <a:off x="1017646" y="3069296"/>
            <a:ext cx="2253855" cy="501526"/>
            <a:chOff x="1017911" y="3051790"/>
            <a:chExt cx="2254442" cy="501526"/>
          </a:xfrm>
        </p:grpSpPr>
        <p:sp>
          <p:nvSpPr>
            <p:cNvPr id="244" name="Google Shape;244;p28"/>
            <p:cNvSpPr txBox="1"/>
            <p:nvPr/>
          </p:nvSpPr>
          <p:spPr>
            <a:xfrm>
              <a:off x="1519437" y="3118669"/>
              <a:ext cx="1752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Denial of Service</a:t>
              </a:r>
              <a:endParaRPr sz="1800">
                <a:solidFill>
                  <a:schemeClr val="dk1"/>
                </a:solidFill>
                <a:latin typeface="Calibri"/>
                <a:ea typeface="Calibri"/>
                <a:cs typeface="Calibri"/>
                <a:sym typeface="Calibri"/>
              </a:endParaRPr>
            </a:p>
          </p:txBody>
        </p:sp>
        <p:sp>
          <p:nvSpPr>
            <p:cNvPr id="245" name="Google Shape;245;p28"/>
            <p:cNvSpPr/>
            <p:nvPr/>
          </p:nvSpPr>
          <p:spPr>
            <a:xfrm>
              <a:off x="1017911" y="305179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3</a:t>
              </a:r>
              <a:endParaRPr sz="1800">
                <a:solidFill>
                  <a:srgbClr val="323F4F"/>
                </a:solidFill>
                <a:latin typeface="Calibri"/>
                <a:ea typeface="Calibri"/>
                <a:cs typeface="Calibri"/>
                <a:sym typeface="Calibri"/>
              </a:endParaRPr>
            </a:p>
          </p:txBody>
        </p:sp>
      </p:grpSp>
      <p:grpSp>
        <p:nvGrpSpPr>
          <p:cNvPr id="246" name="Google Shape;246;p28"/>
          <p:cNvGrpSpPr/>
          <p:nvPr/>
        </p:nvGrpSpPr>
        <p:grpSpPr>
          <a:xfrm>
            <a:off x="1017646" y="4250549"/>
            <a:ext cx="1912331" cy="501526"/>
            <a:chOff x="1017911" y="4269010"/>
            <a:chExt cx="1912829" cy="501526"/>
          </a:xfrm>
        </p:grpSpPr>
        <p:sp>
          <p:nvSpPr>
            <p:cNvPr id="247" name="Google Shape;247;p28"/>
            <p:cNvSpPr txBox="1"/>
            <p:nvPr/>
          </p:nvSpPr>
          <p:spPr>
            <a:xfrm>
              <a:off x="1513364" y="4328775"/>
              <a:ext cx="1417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SQL Injection</a:t>
              </a:r>
              <a:endParaRPr sz="1800">
                <a:solidFill>
                  <a:schemeClr val="dk1"/>
                </a:solidFill>
                <a:latin typeface="Calibri"/>
                <a:ea typeface="Calibri"/>
                <a:cs typeface="Calibri"/>
                <a:sym typeface="Calibri"/>
              </a:endParaRPr>
            </a:p>
          </p:txBody>
        </p:sp>
        <p:sp>
          <p:nvSpPr>
            <p:cNvPr id="248" name="Google Shape;248;p28"/>
            <p:cNvSpPr/>
            <p:nvPr/>
          </p:nvSpPr>
          <p:spPr>
            <a:xfrm>
              <a:off x="1017911" y="426901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chemeClr val="dk1"/>
                  </a:solidFill>
                  <a:latin typeface="Arial"/>
                  <a:ea typeface="Arial"/>
                  <a:cs typeface="Arial"/>
                  <a:sym typeface="Arial"/>
                </a:rPr>
                <a:t>4</a:t>
              </a:r>
              <a:endParaRPr sz="1800">
                <a:solidFill>
                  <a:srgbClr val="323F4F"/>
                </a:solidFill>
                <a:latin typeface="Calibri"/>
                <a:ea typeface="Calibri"/>
                <a:cs typeface="Calibri"/>
                <a:sym typeface="Calibri"/>
              </a:endParaRPr>
            </a:p>
          </p:txBody>
        </p:sp>
      </p:grpSp>
      <p:grpSp>
        <p:nvGrpSpPr>
          <p:cNvPr id="249" name="Google Shape;249;p28"/>
          <p:cNvGrpSpPr/>
          <p:nvPr/>
        </p:nvGrpSpPr>
        <p:grpSpPr>
          <a:xfrm>
            <a:off x="1017646" y="5431802"/>
            <a:ext cx="2470799" cy="501526"/>
            <a:chOff x="1017911" y="5431802"/>
            <a:chExt cx="2471443" cy="501526"/>
          </a:xfrm>
        </p:grpSpPr>
        <p:sp>
          <p:nvSpPr>
            <p:cNvPr id="250" name="Google Shape;250;p28"/>
            <p:cNvSpPr txBox="1"/>
            <p:nvPr/>
          </p:nvSpPr>
          <p:spPr>
            <a:xfrm>
              <a:off x="1513364" y="5501721"/>
              <a:ext cx="1975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Cross-Site Scripting</a:t>
              </a:r>
              <a:endParaRPr sz="1800">
                <a:solidFill>
                  <a:schemeClr val="dk1"/>
                </a:solidFill>
                <a:latin typeface="Calibri"/>
                <a:ea typeface="Calibri"/>
                <a:cs typeface="Calibri"/>
                <a:sym typeface="Calibri"/>
              </a:endParaRPr>
            </a:p>
          </p:txBody>
        </p:sp>
        <p:sp>
          <p:nvSpPr>
            <p:cNvPr id="251" name="Google Shape;251;p28"/>
            <p:cNvSpPr/>
            <p:nvPr/>
          </p:nvSpPr>
          <p:spPr>
            <a:xfrm>
              <a:off x="1017911" y="5431802"/>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5</a:t>
              </a:r>
              <a:endParaRPr sz="1800">
                <a:solidFill>
                  <a:srgbClr val="323F4F"/>
                </a:solidFill>
                <a:latin typeface="Calibri"/>
                <a:ea typeface="Calibri"/>
                <a:cs typeface="Calibri"/>
                <a:sym typeface="Calibri"/>
              </a:endParaRPr>
            </a:p>
          </p:txBody>
        </p:sp>
      </p:grpSp>
      <p:sp>
        <p:nvSpPr>
          <p:cNvPr id="252" name="Google Shape;252;p28"/>
          <p:cNvSpPr txBox="1"/>
          <p:nvPr/>
        </p:nvSpPr>
        <p:spPr>
          <a:xfrm>
            <a:off x="4123123" y="632817"/>
            <a:ext cx="17599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600" u="sng">
                <a:solidFill>
                  <a:schemeClr val="dk1"/>
                </a:solidFill>
                <a:latin typeface="Calibri"/>
                <a:ea typeface="Calibri"/>
                <a:cs typeface="Calibri"/>
                <a:sym typeface="Calibri"/>
              </a:rPr>
              <a:t>Phishing</a:t>
            </a:r>
            <a:endParaRPr sz="3600" u="sng">
              <a:solidFill>
                <a:schemeClr val="dk1"/>
              </a:solidFill>
              <a:latin typeface="Calibri"/>
              <a:ea typeface="Calibri"/>
              <a:cs typeface="Calibri"/>
              <a:sym typeface="Calibri"/>
            </a:endParaRPr>
          </a:p>
        </p:txBody>
      </p:sp>
      <p:sp>
        <p:nvSpPr>
          <p:cNvPr id="253" name="Google Shape;253;p28"/>
          <p:cNvSpPr txBox="1"/>
          <p:nvPr/>
        </p:nvSpPr>
        <p:spPr>
          <a:xfrm>
            <a:off x="4123248" y="1495433"/>
            <a:ext cx="5399400" cy="4437900"/>
          </a:xfrm>
          <a:prstGeom prst="rect">
            <a:avLst/>
          </a:prstGeom>
          <a:noFill/>
          <a:ln>
            <a:noFill/>
          </a:ln>
        </p:spPr>
        <p:txBody>
          <a:bodyPr anchorCtr="0" anchor="t" bIns="45700" lIns="91425" spcFirstLastPara="1" rIns="91425" wrap="square" tIns="45700">
            <a:spAutoFit/>
          </a:bodyPr>
          <a:lstStyle/>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800">
                <a:solidFill>
                  <a:schemeClr val="dk1"/>
                </a:solidFill>
                <a:latin typeface="Lato"/>
                <a:ea typeface="Lato"/>
                <a:cs typeface="Lato"/>
                <a:sym typeface="Lato"/>
              </a:rPr>
              <a:t>Une attaque visant à tromper les utilisateurs en se faisant passer pour une entité légitime afin de voler leurs informations sensibles.</a:t>
            </a:r>
            <a:endParaRPr sz="18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8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800">
                <a:solidFill>
                  <a:schemeClr val="dk1"/>
                </a:solidFill>
                <a:latin typeface="Lato"/>
                <a:ea typeface="Lato"/>
                <a:cs typeface="Lato"/>
                <a:sym typeface="Lato"/>
              </a:rPr>
              <a:t>Les cyber-menaces de type phishing présentent presque toujours le même élément : elles vous demandent de prendre des mesures urgentes sur ce qui semble être une question importante, comme une activité frauduleuse sur un compte professionnel.</a:t>
            </a:r>
            <a:endParaRPr sz="1800">
              <a:solidFill>
                <a:schemeClr val="dk1"/>
              </a:solidFill>
              <a:latin typeface="Lato"/>
              <a:ea typeface="Lato"/>
              <a:cs typeface="Lato"/>
              <a:sym typeface="Lato"/>
            </a:endParaRPr>
          </a:p>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p:txBody>
      </p:sp>
      <p:sp>
        <p:nvSpPr>
          <p:cNvPr id="254" name="Google Shape;254;p28"/>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50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258" name="Shape 258"/>
        <p:cNvGrpSpPr/>
        <p:nvPr/>
      </p:nvGrpSpPr>
      <p:grpSpPr>
        <a:xfrm>
          <a:off x="0" y="0"/>
          <a:ext cx="0" cy="0"/>
          <a:chOff x="0" y="0"/>
          <a:chExt cx="0" cy="0"/>
        </a:xfrm>
      </p:grpSpPr>
      <p:sp>
        <p:nvSpPr>
          <p:cNvPr id="259" name="Google Shape;259;p29"/>
          <p:cNvSpPr/>
          <p:nvPr/>
        </p:nvSpPr>
        <p:spPr>
          <a:xfrm>
            <a:off x="642090" y="328190"/>
            <a:ext cx="10904646" cy="6201619"/>
          </a:xfrm>
          <a:prstGeom prst="roundRect">
            <a:avLst>
              <a:gd fmla="val 5350" name="adj"/>
            </a:avLst>
          </a:prstGeom>
          <a:solidFill>
            <a:schemeClr val="lt1"/>
          </a:solidFill>
          <a:ln>
            <a:noFill/>
          </a:ln>
          <a:effectLst>
            <a:outerShdw blurRad="317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0" name="Google Shape;260;p29"/>
          <p:cNvCxnSpPr/>
          <p:nvPr/>
        </p:nvCxnSpPr>
        <p:spPr>
          <a:xfrm>
            <a:off x="3805784" y="644726"/>
            <a:ext cx="0" cy="5568548"/>
          </a:xfrm>
          <a:prstGeom prst="straightConnector1">
            <a:avLst/>
          </a:prstGeom>
          <a:noFill/>
          <a:ln cap="flat" cmpd="sng" w="12700">
            <a:solidFill>
              <a:srgbClr val="323F4F"/>
            </a:solidFill>
            <a:prstDash val="solid"/>
            <a:miter lim="800000"/>
            <a:headEnd len="sm" w="sm" type="none"/>
            <a:tailEnd len="sm" w="sm" type="none"/>
          </a:ln>
        </p:spPr>
      </p:cxnSp>
      <p:sp>
        <p:nvSpPr>
          <p:cNvPr id="261" name="Google Shape;261;p29"/>
          <p:cNvSpPr/>
          <p:nvPr/>
        </p:nvSpPr>
        <p:spPr>
          <a:xfrm>
            <a:off x="925045" y="2978082"/>
            <a:ext cx="2641314" cy="691636"/>
          </a:xfrm>
          <a:prstGeom prst="roundRect">
            <a:avLst>
              <a:gd fmla="val 45278" name="adj"/>
            </a:avLst>
          </a:prstGeom>
          <a:solidFill>
            <a:srgbClr val="323F4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2" name="Google Shape;262;p29"/>
          <p:cNvGrpSpPr/>
          <p:nvPr/>
        </p:nvGrpSpPr>
        <p:grpSpPr>
          <a:xfrm>
            <a:off x="1017646" y="706788"/>
            <a:ext cx="1506107" cy="501526"/>
            <a:chOff x="1017911" y="706788"/>
            <a:chExt cx="1506499" cy="501526"/>
          </a:xfrm>
        </p:grpSpPr>
        <p:sp>
          <p:nvSpPr>
            <p:cNvPr id="263" name="Google Shape;263;p29"/>
            <p:cNvSpPr txBox="1"/>
            <p:nvPr/>
          </p:nvSpPr>
          <p:spPr>
            <a:xfrm>
              <a:off x="1513364" y="771317"/>
              <a:ext cx="1011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Malware</a:t>
              </a:r>
              <a:endParaRPr sz="1800">
                <a:solidFill>
                  <a:schemeClr val="dk1"/>
                </a:solidFill>
                <a:latin typeface="Calibri"/>
                <a:ea typeface="Calibri"/>
                <a:cs typeface="Calibri"/>
                <a:sym typeface="Calibri"/>
              </a:endParaRPr>
            </a:p>
          </p:txBody>
        </p:sp>
        <p:sp>
          <p:nvSpPr>
            <p:cNvPr id="264" name="Google Shape;264;p29"/>
            <p:cNvSpPr/>
            <p:nvPr/>
          </p:nvSpPr>
          <p:spPr>
            <a:xfrm>
              <a:off x="1017911" y="706788"/>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1</a:t>
              </a:r>
              <a:endParaRPr sz="1800">
                <a:solidFill>
                  <a:srgbClr val="323F4F"/>
                </a:solidFill>
                <a:latin typeface="Calibri"/>
                <a:ea typeface="Calibri"/>
                <a:cs typeface="Calibri"/>
                <a:sym typeface="Calibri"/>
              </a:endParaRPr>
            </a:p>
          </p:txBody>
        </p:sp>
      </p:grpSp>
      <p:grpSp>
        <p:nvGrpSpPr>
          <p:cNvPr id="265" name="Google Shape;265;p29"/>
          <p:cNvGrpSpPr/>
          <p:nvPr/>
        </p:nvGrpSpPr>
        <p:grpSpPr>
          <a:xfrm>
            <a:off x="1017646" y="1888042"/>
            <a:ext cx="1474282" cy="501526"/>
            <a:chOff x="1017911" y="1885124"/>
            <a:chExt cx="1474666" cy="501526"/>
          </a:xfrm>
        </p:grpSpPr>
        <p:sp>
          <p:nvSpPr>
            <p:cNvPr id="266" name="Google Shape;266;p29"/>
            <p:cNvSpPr txBox="1"/>
            <p:nvPr/>
          </p:nvSpPr>
          <p:spPr>
            <a:xfrm>
              <a:off x="1519234" y="1949654"/>
              <a:ext cx="973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Phishing</a:t>
              </a:r>
              <a:endParaRPr sz="1800">
                <a:solidFill>
                  <a:schemeClr val="dk1"/>
                </a:solidFill>
                <a:latin typeface="Calibri"/>
                <a:ea typeface="Calibri"/>
                <a:cs typeface="Calibri"/>
                <a:sym typeface="Calibri"/>
              </a:endParaRPr>
            </a:p>
          </p:txBody>
        </p:sp>
        <p:sp>
          <p:nvSpPr>
            <p:cNvPr id="267" name="Google Shape;267;p29"/>
            <p:cNvSpPr/>
            <p:nvPr/>
          </p:nvSpPr>
          <p:spPr>
            <a:xfrm>
              <a:off x="1017911" y="1885124"/>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2</a:t>
              </a:r>
              <a:endParaRPr sz="1800">
                <a:solidFill>
                  <a:srgbClr val="323F4F"/>
                </a:solidFill>
                <a:latin typeface="Calibri"/>
                <a:ea typeface="Calibri"/>
                <a:cs typeface="Calibri"/>
                <a:sym typeface="Calibri"/>
              </a:endParaRPr>
            </a:p>
          </p:txBody>
        </p:sp>
      </p:grpSp>
      <p:grpSp>
        <p:nvGrpSpPr>
          <p:cNvPr id="268" name="Google Shape;268;p29"/>
          <p:cNvGrpSpPr/>
          <p:nvPr/>
        </p:nvGrpSpPr>
        <p:grpSpPr>
          <a:xfrm>
            <a:off x="1017646" y="3069296"/>
            <a:ext cx="2253855" cy="501526"/>
            <a:chOff x="1017911" y="3051790"/>
            <a:chExt cx="2254442" cy="501526"/>
          </a:xfrm>
        </p:grpSpPr>
        <p:sp>
          <p:nvSpPr>
            <p:cNvPr id="269" name="Google Shape;269;p29"/>
            <p:cNvSpPr txBox="1"/>
            <p:nvPr/>
          </p:nvSpPr>
          <p:spPr>
            <a:xfrm>
              <a:off x="1519437" y="3118669"/>
              <a:ext cx="1752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alibri"/>
                  <a:ea typeface="Calibri"/>
                  <a:cs typeface="Calibri"/>
                  <a:sym typeface="Calibri"/>
                </a:rPr>
                <a:t>Denial of Service</a:t>
              </a:r>
              <a:endParaRPr sz="1800">
                <a:solidFill>
                  <a:schemeClr val="lt1"/>
                </a:solidFill>
                <a:latin typeface="Calibri"/>
                <a:ea typeface="Calibri"/>
                <a:cs typeface="Calibri"/>
                <a:sym typeface="Calibri"/>
              </a:endParaRPr>
            </a:p>
          </p:txBody>
        </p:sp>
        <p:sp>
          <p:nvSpPr>
            <p:cNvPr id="270" name="Google Shape;270;p29"/>
            <p:cNvSpPr/>
            <p:nvPr/>
          </p:nvSpPr>
          <p:spPr>
            <a:xfrm>
              <a:off x="1017911" y="305179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3</a:t>
              </a:r>
              <a:endParaRPr sz="1800">
                <a:solidFill>
                  <a:srgbClr val="323F4F"/>
                </a:solidFill>
                <a:latin typeface="Calibri"/>
                <a:ea typeface="Calibri"/>
                <a:cs typeface="Calibri"/>
                <a:sym typeface="Calibri"/>
              </a:endParaRPr>
            </a:p>
          </p:txBody>
        </p:sp>
      </p:grpSp>
      <p:grpSp>
        <p:nvGrpSpPr>
          <p:cNvPr id="271" name="Google Shape;271;p29"/>
          <p:cNvGrpSpPr/>
          <p:nvPr/>
        </p:nvGrpSpPr>
        <p:grpSpPr>
          <a:xfrm>
            <a:off x="1017646" y="4250549"/>
            <a:ext cx="1912331" cy="501526"/>
            <a:chOff x="1017911" y="4269010"/>
            <a:chExt cx="1912829" cy="501526"/>
          </a:xfrm>
        </p:grpSpPr>
        <p:sp>
          <p:nvSpPr>
            <p:cNvPr id="272" name="Google Shape;272;p29"/>
            <p:cNvSpPr txBox="1"/>
            <p:nvPr/>
          </p:nvSpPr>
          <p:spPr>
            <a:xfrm>
              <a:off x="1513364" y="4328775"/>
              <a:ext cx="1417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SQL Injection</a:t>
              </a:r>
              <a:endParaRPr sz="1800">
                <a:solidFill>
                  <a:schemeClr val="dk1"/>
                </a:solidFill>
                <a:latin typeface="Calibri"/>
                <a:ea typeface="Calibri"/>
                <a:cs typeface="Calibri"/>
                <a:sym typeface="Calibri"/>
              </a:endParaRPr>
            </a:p>
          </p:txBody>
        </p:sp>
        <p:sp>
          <p:nvSpPr>
            <p:cNvPr id="273" name="Google Shape;273;p29"/>
            <p:cNvSpPr/>
            <p:nvPr/>
          </p:nvSpPr>
          <p:spPr>
            <a:xfrm>
              <a:off x="1017911" y="426901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chemeClr val="dk1"/>
                  </a:solidFill>
                  <a:latin typeface="Arial"/>
                  <a:ea typeface="Arial"/>
                  <a:cs typeface="Arial"/>
                  <a:sym typeface="Arial"/>
                </a:rPr>
                <a:t>4</a:t>
              </a:r>
              <a:endParaRPr sz="1800">
                <a:solidFill>
                  <a:srgbClr val="323F4F"/>
                </a:solidFill>
                <a:latin typeface="Calibri"/>
                <a:ea typeface="Calibri"/>
                <a:cs typeface="Calibri"/>
                <a:sym typeface="Calibri"/>
              </a:endParaRPr>
            </a:p>
          </p:txBody>
        </p:sp>
      </p:grpSp>
      <p:grpSp>
        <p:nvGrpSpPr>
          <p:cNvPr id="274" name="Google Shape;274;p29"/>
          <p:cNvGrpSpPr/>
          <p:nvPr/>
        </p:nvGrpSpPr>
        <p:grpSpPr>
          <a:xfrm>
            <a:off x="1017646" y="5431802"/>
            <a:ext cx="2470799" cy="501526"/>
            <a:chOff x="1017911" y="5431802"/>
            <a:chExt cx="2471443" cy="501526"/>
          </a:xfrm>
        </p:grpSpPr>
        <p:sp>
          <p:nvSpPr>
            <p:cNvPr id="275" name="Google Shape;275;p29"/>
            <p:cNvSpPr txBox="1"/>
            <p:nvPr/>
          </p:nvSpPr>
          <p:spPr>
            <a:xfrm>
              <a:off x="1513364" y="5501721"/>
              <a:ext cx="1975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Cross-Site Scripting</a:t>
              </a:r>
              <a:endParaRPr sz="1800">
                <a:solidFill>
                  <a:schemeClr val="dk1"/>
                </a:solidFill>
                <a:latin typeface="Calibri"/>
                <a:ea typeface="Calibri"/>
                <a:cs typeface="Calibri"/>
                <a:sym typeface="Calibri"/>
              </a:endParaRPr>
            </a:p>
          </p:txBody>
        </p:sp>
        <p:sp>
          <p:nvSpPr>
            <p:cNvPr id="276" name="Google Shape;276;p29"/>
            <p:cNvSpPr/>
            <p:nvPr/>
          </p:nvSpPr>
          <p:spPr>
            <a:xfrm>
              <a:off x="1017911" y="5431802"/>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5</a:t>
              </a:r>
              <a:endParaRPr sz="1800">
                <a:solidFill>
                  <a:srgbClr val="323F4F"/>
                </a:solidFill>
                <a:latin typeface="Calibri"/>
                <a:ea typeface="Calibri"/>
                <a:cs typeface="Calibri"/>
                <a:sym typeface="Calibri"/>
              </a:endParaRPr>
            </a:p>
          </p:txBody>
        </p:sp>
      </p:grpSp>
      <p:sp>
        <p:nvSpPr>
          <p:cNvPr id="277" name="Google Shape;277;p29"/>
          <p:cNvSpPr txBox="1"/>
          <p:nvPr/>
        </p:nvSpPr>
        <p:spPr>
          <a:xfrm>
            <a:off x="4123123" y="632817"/>
            <a:ext cx="443095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600" u="sng">
                <a:solidFill>
                  <a:schemeClr val="dk1"/>
                </a:solidFill>
                <a:latin typeface="Calibri"/>
                <a:ea typeface="Calibri"/>
                <a:cs typeface="Calibri"/>
                <a:sym typeface="Calibri"/>
              </a:rPr>
              <a:t>Denial of Service (DoS)</a:t>
            </a:r>
            <a:endParaRPr sz="3600" u="sng">
              <a:solidFill>
                <a:schemeClr val="dk1"/>
              </a:solidFill>
              <a:latin typeface="Calibri"/>
              <a:ea typeface="Calibri"/>
              <a:cs typeface="Calibri"/>
              <a:sym typeface="Calibri"/>
            </a:endParaRPr>
          </a:p>
        </p:txBody>
      </p:sp>
      <p:sp>
        <p:nvSpPr>
          <p:cNvPr id="278" name="Google Shape;278;p29"/>
          <p:cNvSpPr txBox="1"/>
          <p:nvPr/>
        </p:nvSpPr>
        <p:spPr>
          <a:xfrm>
            <a:off x="4123123" y="1761908"/>
            <a:ext cx="5399400" cy="4394400"/>
          </a:xfrm>
          <a:prstGeom prst="rect">
            <a:avLst/>
          </a:prstGeom>
          <a:noFill/>
          <a:ln>
            <a:noFill/>
          </a:ln>
        </p:spPr>
        <p:txBody>
          <a:bodyPr anchorCtr="0" anchor="t" bIns="45700" lIns="91425" spcFirstLastPara="1" rIns="91425" wrap="square" tIns="45700">
            <a:spAutoFit/>
          </a:bodyPr>
          <a:lstStyle/>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800">
                <a:solidFill>
                  <a:schemeClr val="dk1"/>
                </a:solidFill>
                <a:latin typeface="Lato"/>
                <a:ea typeface="Lato"/>
                <a:cs typeface="Lato"/>
                <a:sym typeface="Lato"/>
              </a:rPr>
              <a:t>Contrairement à la plupart des cyber-menaces, une attaque DoS vise généralement à nuire à la cible sans bénéficier directement à l’auteur de l’attaque.</a:t>
            </a:r>
            <a:endParaRPr sz="18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8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800">
                <a:solidFill>
                  <a:schemeClr val="dk1"/>
                </a:solidFill>
                <a:latin typeface="Lato"/>
                <a:ea typeface="Lato"/>
                <a:cs typeface="Lato"/>
                <a:sym typeface="Lato"/>
              </a:rPr>
              <a:t>L’auteur de l’attaque inonde le serveur d’un site web avec plus de trafic qu’il n’est conçu pour en gérer, créant un goulot d’étranglement de demandes d’accès légitimes qui sont refusées.</a:t>
            </a:r>
            <a:endParaRPr sz="18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700">
              <a:solidFill>
                <a:schemeClr val="dk1"/>
              </a:solidFill>
              <a:latin typeface="Lato"/>
              <a:ea typeface="Lato"/>
              <a:cs typeface="Lato"/>
              <a:sym typeface="Lato"/>
            </a:endParaRPr>
          </a:p>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p:txBody>
      </p:sp>
      <p:sp>
        <p:nvSpPr>
          <p:cNvPr id="279" name="Google Shape;279;p29"/>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50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283" name="Shape 283"/>
        <p:cNvGrpSpPr/>
        <p:nvPr/>
      </p:nvGrpSpPr>
      <p:grpSpPr>
        <a:xfrm>
          <a:off x="0" y="0"/>
          <a:ext cx="0" cy="0"/>
          <a:chOff x="0" y="0"/>
          <a:chExt cx="0" cy="0"/>
        </a:xfrm>
      </p:grpSpPr>
      <p:sp>
        <p:nvSpPr>
          <p:cNvPr id="284" name="Google Shape;284;p30"/>
          <p:cNvSpPr/>
          <p:nvPr/>
        </p:nvSpPr>
        <p:spPr>
          <a:xfrm>
            <a:off x="642052" y="328190"/>
            <a:ext cx="10904700" cy="6201600"/>
          </a:xfrm>
          <a:prstGeom prst="roundRect">
            <a:avLst>
              <a:gd fmla="val 5350" name="adj"/>
            </a:avLst>
          </a:prstGeom>
          <a:solidFill>
            <a:schemeClr val="lt1"/>
          </a:solidFill>
          <a:ln>
            <a:noFill/>
          </a:ln>
          <a:effectLst>
            <a:outerShdw blurRad="317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30"/>
          <p:cNvSpPr/>
          <p:nvPr/>
        </p:nvSpPr>
        <p:spPr>
          <a:xfrm>
            <a:off x="925045" y="4157796"/>
            <a:ext cx="2641314" cy="691636"/>
          </a:xfrm>
          <a:prstGeom prst="roundRect">
            <a:avLst>
              <a:gd fmla="val 45278" name="adj"/>
            </a:avLst>
          </a:prstGeom>
          <a:solidFill>
            <a:srgbClr val="323F4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6" name="Google Shape;286;p30"/>
          <p:cNvCxnSpPr/>
          <p:nvPr/>
        </p:nvCxnSpPr>
        <p:spPr>
          <a:xfrm>
            <a:off x="3805784" y="644726"/>
            <a:ext cx="0" cy="5568548"/>
          </a:xfrm>
          <a:prstGeom prst="straightConnector1">
            <a:avLst/>
          </a:prstGeom>
          <a:noFill/>
          <a:ln cap="flat" cmpd="sng" w="12700">
            <a:solidFill>
              <a:srgbClr val="323F4F"/>
            </a:solidFill>
            <a:prstDash val="solid"/>
            <a:miter lim="800000"/>
            <a:headEnd len="sm" w="sm" type="none"/>
            <a:tailEnd len="sm" w="sm" type="none"/>
          </a:ln>
        </p:spPr>
      </p:cxnSp>
      <p:grpSp>
        <p:nvGrpSpPr>
          <p:cNvPr id="287" name="Google Shape;287;p30"/>
          <p:cNvGrpSpPr/>
          <p:nvPr/>
        </p:nvGrpSpPr>
        <p:grpSpPr>
          <a:xfrm>
            <a:off x="1017646" y="706788"/>
            <a:ext cx="1506107" cy="501526"/>
            <a:chOff x="1017911" y="706788"/>
            <a:chExt cx="1506499" cy="501526"/>
          </a:xfrm>
        </p:grpSpPr>
        <p:sp>
          <p:nvSpPr>
            <p:cNvPr id="288" name="Google Shape;288;p30"/>
            <p:cNvSpPr txBox="1"/>
            <p:nvPr/>
          </p:nvSpPr>
          <p:spPr>
            <a:xfrm>
              <a:off x="1513364" y="771317"/>
              <a:ext cx="1011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Malware</a:t>
              </a:r>
              <a:endParaRPr sz="1800">
                <a:solidFill>
                  <a:schemeClr val="dk1"/>
                </a:solidFill>
                <a:latin typeface="Calibri"/>
                <a:ea typeface="Calibri"/>
                <a:cs typeface="Calibri"/>
                <a:sym typeface="Calibri"/>
              </a:endParaRPr>
            </a:p>
          </p:txBody>
        </p:sp>
        <p:sp>
          <p:nvSpPr>
            <p:cNvPr id="289" name="Google Shape;289;p30"/>
            <p:cNvSpPr/>
            <p:nvPr/>
          </p:nvSpPr>
          <p:spPr>
            <a:xfrm>
              <a:off x="1017911" y="706788"/>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1</a:t>
              </a:r>
              <a:endParaRPr sz="1800">
                <a:solidFill>
                  <a:srgbClr val="323F4F"/>
                </a:solidFill>
                <a:latin typeface="Calibri"/>
                <a:ea typeface="Calibri"/>
                <a:cs typeface="Calibri"/>
                <a:sym typeface="Calibri"/>
              </a:endParaRPr>
            </a:p>
          </p:txBody>
        </p:sp>
      </p:grpSp>
      <p:grpSp>
        <p:nvGrpSpPr>
          <p:cNvPr id="290" name="Google Shape;290;p30"/>
          <p:cNvGrpSpPr/>
          <p:nvPr/>
        </p:nvGrpSpPr>
        <p:grpSpPr>
          <a:xfrm>
            <a:off x="1017646" y="1888042"/>
            <a:ext cx="1474282" cy="501526"/>
            <a:chOff x="1017911" y="1885124"/>
            <a:chExt cx="1474666" cy="501526"/>
          </a:xfrm>
        </p:grpSpPr>
        <p:sp>
          <p:nvSpPr>
            <p:cNvPr id="291" name="Google Shape;291;p30"/>
            <p:cNvSpPr txBox="1"/>
            <p:nvPr/>
          </p:nvSpPr>
          <p:spPr>
            <a:xfrm>
              <a:off x="1519234" y="1949654"/>
              <a:ext cx="973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Phishing</a:t>
              </a:r>
              <a:endParaRPr sz="1800">
                <a:solidFill>
                  <a:schemeClr val="dk1"/>
                </a:solidFill>
                <a:latin typeface="Calibri"/>
                <a:ea typeface="Calibri"/>
                <a:cs typeface="Calibri"/>
                <a:sym typeface="Calibri"/>
              </a:endParaRPr>
            </a:p>
          </p:txBody>
        </p:sp>
        <p:sp>
          <p:nvSpPr>
            <p:cNvPr id="292" name="Google Shape;292;p30"/>
            <p:cNvSpPr/>
            <p:nvPr/>
          </p:nvSpPr>
          <p:spPr>
            <a:xfrm>
              <a:off x="1017911" y="1885124"/>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2</a:t>
              </a:r>
              <a:endParaRPr sz="1800">
                <a:solidFill>
                  <a:srgbClr val="323F4F"/>
                </a:solidFill>
                <a:latin typeface="Calibri"/>
                <a:ea typeface="Calibri"/>
                <a:cs typeface="Calibri"/>
                <a:sym typeface="Calibri"/>
              </a:endParaRPr>
            </a:p>
          </p:txBody>
        </p:sp>
      </p:grpSp>
      <p:grpSp>
        <p:nvGrpSpPr>
          <p:cNvPr id="293" name="Google Shape;293;p30"/>
          <p:cNvGrpSpPr/>
          <p:nvPr/>
        </p:nvGrpSpPr>
        <p:grpSpPr>
          <a:xfrm>
            <a:off x="1017646" y="3069296"/>
            <a:ext cx="2253855" cy="501526"/>
            <a:chOff x="1017911" y="3051790"/>
            <a:chExt cx="2254442" cy="501526"/>
          </a:xfrm>
        </p:grpSpPr>
        <p:sp>
          <p:nvSpPr>
            <p:cNvPr id="294" name="Google Shape;294;p30"/>
            <p:cNvSpPr txBox="1"/>
            <p:nvPr/>
          </p:nvSpPr>
          <p:spPr>
            <a:xfrm>
              <a:off x="1519437" y="3118669"/>
              <a:ext cx="1752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Denial of Service</a:t>
              </a:r>
              <a:endParaRPr sz="1800">
                <a:solidFill>
                  <a:schemeClr val="dk1"/>
                </a:solidFill>
                <a:latin typeface="Calibri"/>
                <a:ea typeface="Calibri"/>
                <a:cs typeface="Calibri"/>
                <a:sym typeface="Calibri"/>
              </a:endParaRPr>
            </a:p>
          </p:txBody>
        </p:sp>
        <p:sp>
          <p:nvSpPr>
            <p:cNvPr id="295" name="Google Shape;295;p30"/>
            <p:cNvSpPr/>
            <p:nvPr/>
          </p:nvSpPr>
          <p:spPr>
            <a:xfrm>
              <a:off x="1017911" y="305179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3</a:t>
              </a:r>
              <a:endParaRPr sz="1800">
                <a:solidFill>
                  <a:srgbClr val="323F4F"/>
                </a:solidFill>
                <a:latin typeface="Calibri"/>
                <a:ea typeface="Calibri"/>
                <a:cs typeface="Calibri"/>
                <a:sym typeface="Calibri"/>
              </a:endParaRPr>
            </a:p>
          </p:txBody>
        </p:sp>
      </p:grpSp>
      <p:grpSp>
        <p:nvGrpSpPr>
          <p:cNvPr id="296" name="Google Shape;296;p30"/>
          <p:cNvGrpSpPr/>
          <p:nvPr/>
        </p:nvGrpSpPr>
        <p:grpSpPr>
          <a:xfrm>
            <a:off x="1017646" y="4250549"/>
            <a:ext cx="1912331" cy="501526"/>
            <a:chOff x="1017911" y="4269010"/>
            <a:chExt cx="1912829" cy="501526"/>
          </a:xfrm>
        </p:grpSpPr>
        <p:sp>
          <p:nvSpPr>
            <p:cNvPr id="297" name="Google Shape;297;p30"/>
            <p:cNvSpPr txBox="1"/>
            <p:nvPr/>
          </p:nvSpPr>
          <p:spPr>
            <a:xfrm>
              <a:off x="1513364" y="4328775"/>
              <a:ext cx="1417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alibri"/>
                  <a:ea typeface="Calibri"/>
                  <a:cs typeface="Calibri"/>
                  <a:sym typeface="Calibri"/>
                </a:rPr>
                <a:t>SQL</a:t>
              </a:r>
              <a:r>
                <a:rPr lang="fr-FR" sz="1800">
                  <a:solidFill>
                    <a:schemeClr val="dk1"/>
                  </a:solidFill>
                  <a:latin typeface="Calibri"/>
                  <a:ea typeface="Calibri"/>
                  <a:cs typeface="Calibri"/>
                  <a:sym typeface="Calibri"/>
                </a:rPr>
                <a:t> </a:t>
              </a:r>
              <a:r>
                <a:rPr lang="fr-FR" sz="1800">
                  <a:solidFill>
                    <a:schemeClr val="lt1"/>
                  </a:solidFill>
                  <a:latin typeface="Calibri"/>
                  <a:ea typeface="Calibri"/>
                  <a:cs typeface="Calibri"/>
                  <a:sym typeface="Calibri"/>
                </a:rPr>
                <a:t>Injection</a:t>
              </a:r>
              <a:endParaRPr sz="1800">
                <a:solidFill>
                  <a:schemeClr val="lt1"/>
                </a:solidFill>
                <a:latin typeface="Calibri"/>
                <a:ea typeface="Calibri"/>
                <a:cs typeface="Calibri"/>
                <a:sym typeface="Calibri"/>
              </a:endParaRPr>
            </a:p>
          </p:txBody>
        </p:sp>
        <p:sp>
          <p:nvSpPr>
            <p:cNvPr id="298" name="Google Shape;298;p30"/>
            <p:cNvSpPr/>
            <p:nvPr/>
          </p:nvSpPr>
          <p:spPr>
            <a:xfrm>
              <a:off x="1017911" y="426901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chemeClr val="dk1"/>
                  </a:solidFill>
                  <a:latin typeface="Arial"/>
                  <a:ea typeface="Arial"/>
                  <a:cs typeface="Arial"/>
                  <a:sym typeface="Arial"/>
                </a:rPr>
                <a:t>4</a:t>
              </a:r>
              <a:endParaRPr sz="1800">
                <a:solidFill>
                  <a:srgbClr val="323F4F"/>
                </a:solidFill>
                <a:latin typeface="Calibri"/>
                <a:ea typeface="Calibri"/>
                <a:cs typeface="Calibri"/>
                <a:sym typeface="Calibri"/>
              </a:endParaRPr>
            </a:p>
          </p:txBody>
        </p:sp>
      </p:grpSp>
      <p:grpSp>
        <p:nvGrpSpPr>
          <p:cNvPr id="299" name="Google Shape;299;p30"/>
          <p:cNvGrpSpPr/>
          <p:nvPr/>
        </p:nvGrpSpPr>
        <p:grpSpPr>
          <a:xfrm>
            <a:off x="1017646" y="5431802"/>
            <a:ext cx="2470799" cy="501526"/>
            <a:chOff x="1017911" y="5431802"/>
            <a:chExt cx="2471443" cy="501526"/>
          </a:xfrm>
        </p:grpSpPr>
        <p:sp>
          <p:nvSpPr>
            <p:cNvPr id="300" name="Google Shape;300;p30"/>
            <p:cNvSpPr txBox="1"/>
            <p:nvPr/>
          </p:nvSpPr>
          <p:spPr>
            <a:xfrm>
              <a:off x="1513364" y="5501721"/>
              <a:ext cx="1975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Cross-Site Scripting</a:t>
              </a:r>
              <a:endParaRPr sz="1800">
                <a:solidFill>
                  <a:schemeClr val="dk1"/>
                </a:solidFill>
                <a:latin typeface="Calibri"/>
                <a:ea typeface="Calibri"/>
                <a:cs typeface="Calibri"/>
                <a:sym typeface="Calibri"/>
              </a:endParaRPr>
            </a:p>
          </p:txBody>
        </p:sp>
        <p:sp>
          <p:nvSpPr>
            <p:cNvPr id="301" name="Google Shape;301;p30"/>
            <p:cNvSpPr/>
            <p:nvPr/>
          </p:nvSpPr>
          <p:spPr>
            <a:xfrm>
              <a:off x="1017911" y="5431802"/>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5</a:t>
              </a:r>
              <a:endParaRPr sz="1800">
                <a:solidFill>
                  <a:srgbClr val="323F4F"/>
                </a:solidFill>
                <a:latin typeface="Calibri"/>
                <a:ea typeface="Calibri"/>
                <a:cs typeface="Calibri"/>
                <a:sym typeface="Calibri"/>
              </a:endParaRPr>
            </a:p>
          </p:txBody>
        </p:sp>
      </p:grpSp>
      <p:sp>
        <p:nvSpPr>
          <p:cNvPr id="302" name="Google Shape;302;p30"/>
          <p:cNvSpPr txBox="1"/>
          <p:nvPr/>
        </p:nvSpPr>
        <p:spPr>
          <a:xfrm>
            <a:off x="4123123" y="632817"/>
            <a:ext cx="26445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600" u="sng">
                <a:solidFill>
                  <a:schemeClr val="dk1"/>
                </a:solidFill>
                <a:latin typeface="Calibri"/>
                <a:ea typeface="Calibri"/>
                <a:cs typeface="Calibri"/>
                <a:sym typeface="Calibri"/>
              </a:rPr>
              <a:t>SQL Injection</a:t>
            </a:r>
            <a:endParaRPr sz="3600" u="sng">
              <a:solidFill>
                <a:schemeClr val="dk1"/>
              </a:solidFill>
              <a:latin typeface="Calibri"/>
              <a:ea typeface="Calibri"/>
              <a:cs typeface="Calibri"/>
              <a:sym typeface="Calibri"/>
            </a:endParaRPr>
          </a:p>
        </p:txBody>
      </p:sp>
      <p:sp>
        <p:nvSpPr>
          <p:cNvPr id="303" name="Google Shape;303;p30"/>
          <p:cNvSpPr txBox="1"/>
          <p:nvPr/>
        </p:nvSpPr>
        <p:spPr>
          <a:xfrm>
            <a:off x="4123248" y="1472508"/>
            <a:ext cx="5399400" cy="4591200"/>
          </a:xfrm>
          <a:prstGeom prst="rect">
            <a:avLst/>
          </a:prstGeom>
          <a:noFill/>
          <a:ln>
            <a:noFill/>
          </a:ln>
        </p:spPr>
        <p:txBody>
          <a:bodyPr anchorCtr="0" anchor="t" bIns="45700" lIns="91425" spcFirstLastPara="1" rIns="91425" wrap="square" tIns="45700">
            <a:spAutoFit/>
          </a:bodyPr>
          <a:lstStyle/>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700">
                <a:solidFill>
                  <a:schemeClr val="dk1"/>
                </a:solidFill>
                <a:latin typeface="Lato"/>
                <a:ea typeface="Lato"/>
                <a:cs typeface="Lato"/>
                <a:sym typeface="Lato"/>
              </a:rPr>
              <a:t>L'injection SQL consiste à insérer du code SQL malveillant dans une application Web pour accéder à des informations sensibles.</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700">
                <a:solidFill>
                  <a:schemeClr val="dk1"/>
                </a:solidFill>
                <a:latin typeface="Lato"/>
                <a:ea typeface="Lato"/>
                <a:cs typeface="Lato"/>
                <a:sym typeface="Lato"/>
              </a:rPr>
              <a:t>L’auteur de l’attaque vise essentiellement une vulnérabilité dans le code SQL</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700">
                <a:solidFill>
                  <a:schemeClr val="dk1"/>
                </a:solidFill>
                <a:latin typeface="Lato"/>
                <a:ea typeface="Lato"/>
                <a:cs typeface="Lato"/>
                <a:sym typeface="Lato"/>
              </a:rPr>
              <a:t>L’objectif d’une attaque SQL peut aller de l’accès à un seul élément d’information critique pour l’entreprise à la révélation par un serveur de toutes les informations conservées dans le code SQL</a:t>
            </a:r>
            <a:endParaRPr sz="1700">
              <a:solidFill>
                <a:schemeClr val="dk1"/>
              </a:solidFill>
              <a:latin typeface="Lato"/>
              <a:ea typeface="Lato"/>
              <a:cs typeface="Lato"/>
              <a:sym typeface="Lato"/>
            </a:endParaRPr>
          </a:p>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p:txBody>
      </p:sp>
      <p:sp>
        <p:nvSpPr>
          <p:cNvPr id="304" name="Google Shape;304;p30"/>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50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308" name="Shape 308"/>
        <p:cNvGrpSpPr/>
        <p:nvPr/>
      </p:nvGrpSpPr>
      <p:grpSpPr>
        <a:xfrm>
          <a:off x="0" y="0"/>
          <a:ext cx="0" cy="0"/>
          <a:chOff x="0" y="0"/>
          <a:chExt cx="0" cy="0"/>
        </a:xfrm>
      </p:grpSpPr>
      <p:sp>
        <p:nvSpPr>
          <p:cNvPr id="309" name="Google Shape;309;p31"/>
          <p:cNvSpPr/>
          <p:nvPr/>
        </p:nvSpPr>
        <p:spPr>
          <a:xfrm>
            <a:off x="642090" y="328190"/>
            <a:ext cx="10904646" cy="6201619"/>
          </a:xfrm>
          <a:prstGeom prst="roundRect">
            <a:avLst>
              <a:gd fmla="val 5350" name="adj"/>
            </a:avLst>
          </a:prstGeom>
          <a:solidFill>
            <a:schemeClr val="lt1"/>
          </a:solidFill>
          <a:ln>
            <a:noFill/>
          </a:ln>
          <a:effectLst>
            <a:outerShdw blurRad="317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31"/>
          <p:cNvSpPr/>
          <p:nvPr/>
        </p:nvSpPr>
        <p:spPr>
          <a:xfrm>
            <a:off x="925045" y="5336747"/>
            <a:ext cx="2641314" cy="691636"/>
          </a:xfrm>
          <a:prstGeom prst="roundRect">
            <a:avLst>
              <a:gd fmla="val 45278" name="adj"/>
            </a:avLst>
          </a:prstGeom>
          <a:solidFill>
            <a:srgbClr val="323F4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1" name="Google Shape;311;p31"/>
          <p:cNvCxnSpPr/>
          <p:nvPr/>
        </p:nvCxnSpPr>
        <p:spPr>
          <a:xfrm>
            <a:off x="3805784" y="644726"/>
            <a:ext cx="0" cy="5568548"/>
          </a:xfrm>
          <a:prstGeom prst="straightConnector1">
            <a:avLst/>
          </a:prstGeom>
          <a:noFill/>
          <a:ln cap="flat" cmpd="sng" w="12700">
            <a:solidFill>
              <a:srgbClr val="323F4F"/>
            </a:solidFill>
            <a:prstDash val="solid"/>
            <a:miter lim="800000"/>
            <a:headEnd len="sm" w="sm" type="none"/>
            <a:tailEnd len="sm" w="sm" type="none"/>
          </a:ln>
        </p:spPr>
      </p:cxnSp>
      <p:grpSp>
        <p:nvGrpSpPr>
          <p:cNvPr id="312" name="Google Shape;312;p31"/>
          <p:cNvGrpSpPr/>
          <p:nvPr/>
        </p:nvGrpSpPr>
        <p:grpSpPr>
          <a:xfrm>
            <a:off x="1017646" y="706788"/>
            <a:ext cx="1506107" cy="501526"/>
            <a:chOff x="1017911" y="706788"/>
            <a:chExt cx="1506499" cy="501526"/>
          </a:xfrm>
        </p:grpSpPr>
        <p:sp>
          <p:nvSpPr>
            <p:cNvPr id="313" name="Google Shape;313;p31"/>
            <p:cNvSpPr txBox="1"/>
            <p:nvPr/>
          </p:nvSpPr>
          <p:spPr>
            <a:xfrm>
              <a:off x="1513364" y="771317"/>
              <a:ext cx="1011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Malware</a:t>
              </a:r>
              <a:endParaRPr sz="1800">
                <a:solidFill>
                  <a:schemeClr val="dk1"/>
                </a:solidFill>
                <a:latin typeface="Calibri"/>
                <a:ea typeface="Calibri"/>
                <a:cs typeface="Calibri"/>
                <a:sym typeface="Calibri"/>
              </a:endParaRPr>
            </a:p>
          </p:txBody>
        </p:sp>
        <p:sp>
          <p:nvSpPr>
            <p:cNvPr id="314" name="Google Shape;314;p31"/>
            <p:cNvSpPr/>
            <p:nvPr/>
          </p:nvSpPr>
          <p:spPr>
            <a:xfrm>
              <a:off x="1017911" y="706788"/>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1</a:t>
              </a:r>
              <a:endParaRPr sz="1800">
                <a:solidFill>
                  <a:srgbClr val="323F4F"/>
                </a:solidFill>
                <a:latin typeface="Calibri"/>
                <a:ea typeface="Calibri"/>
                <a:cs typeface="Calibri"/>
                <a:sym typeface="Calibri"/>
              </a:endParaRPr>
            </a:p>
          </p:txBody>
        </p:sp>
      </p:grpSp>
      <p:grpSp>
        <p:nvGrpSpPr>
          <p:cNvPr id="315" name="Google Shape;315;p31"/>
          <p:cNvGrpSpPr/>
          <p:nvPr/>
        </p:nvGrpSpPr>
        <p:grpSpPr>
          <a:xfrm>
            <a:off x="1017646" y="1888042"/>
            <a:ext cx="1474282" cy="501526"/>
            <a:chOff x="1017911" y="1885124"/>
            <a:chExt cx="1474666" cy="501526"/>
          </a:xfrm>
        </p:grpSpPr>
        <p:sp>
          <p:nvSpPr>
            <p:cNvPr id="316" name="Google Shape;316;p31"/>
            <p:cNvSpPr txBox="1"/>
            <p:nvPr/>
          </p:nvSpPr>
          <p:spPr>
            <a:xfrm>
              <a:off x="1519234" y="1949654"/>
              <a:ext cx="973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Phishing</a:t>
              </a:r>
              <a:endParaRPr sz="1800">
                <a:solidFill>
                  <a:schemeClr val="dk1"/>
                </a:solidFill>
                <a:latin typeface="Calibri"/>
                <a:ea typeface="Calibri"/>
                <a:cs typeface="Calibri"/>
                <a:sym typeface="Calibri"/>
              </a:endParaRPr>
            </a:p>
          </p:txBody>
        </p:sp>
        <p:sp>
          <p:nvSpPr>
            <p:cNvPr id="317" name="Google Shape;317;p31"/>
            <p:cNvSpPr/>
            <p:nvPr/>
          </p:nvSpPr>
          <p:spPr>
            <a:xfrm>
              <a:off x="1017911" y="1885124"/>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2</a:t>
              </a:r>
              <a:endParaRPr sz="1800">
                <a:solidFill>
                  <a:srgbClr val="323F4F"/>
                </a:solidFill>
                <a:latin typeface="Calibri"/>
                <a:ea typeface="Calibri"/>
                <a:cs typeface="Calibri"/>
                <a:sym typeface="Calibri"/>
              </a:endParaRPr>
            </a:p>
          </p:txBody>
        </p:sp>
      </p:grpSp>
      <p:grpSp>
        <p:nvGrpSpPr>
          <p:cNvPr id="318" name="Google Shape;318;p31"/>
          <p:cNvGrpSpPr/>
          <p:nvPr/>
        </p:nvGrpSpPr>
        <p:grpSpPr>
          <a:xfrm>
            <a:off x="1017646" y="3069296"/>
            <a:ext cx="2253855" cy="501526"/>
            <a:chOff x="1017911" y="3051790"/>
            <a:chExt cx="2254442" cy="501526"/>
          </a:xfrm>
        </p:grpSpPr>
        <p:sp>
          <p:nvSpPr>
            <p:cNvPr id="319" name="Google Shape;319;p31"/>
            <p:cNvSpPr txBox="1"/>
            <p:nvPr/>
          </p:nvSpPr>
          <p:spPr>
            <a:xfrm>
              <a:off x="1519437" y="3118669"/>
              <a:ext cx="1752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Denial of Service</a:t>
              </a:r>
              <a:endParaRPr sz="1800">
                <a:solidFill>
                  <a:schemeClr val="dk1"/>
                </a:solidFill>
                <a:latin typeface="Calibri"/>
                <a:ea typeface="Calibri"/>
                <a:cs typeface="Calibri"/>
                <a:sym typeface="Calibri"/>
              </a:endParaRPr>
            </a:p>
          </p:txBody>
        </p:sp>
        <p:sp>
          <p:nvSpPr>
            <p:cNvPr id="320" name="Google Shape;320;p31"/>
            <p:cNvSpPr/>
            <p:nvPr/>
          </p:nvSpPr>
          <p:spPr>
            <a:xfrm>
              <a:off x="1017911" y="305179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3</a:t>
              </a:r>
              <a:endParaRPr sz="1800">
                <a:solidFill>
                  <a:srgbClr val="323F4F"/>
                </a:solidFill>
                <a:latin typeface="Calibri"/>
                <a:ea typeface="Calibri"/>
                <a:cs typeface="Calibri"/>
                <a:sym typeface="Calibri"/>
              </a:endParaRPr>
            </a:p>
          </p:txBody>
        </p:sp>
      </p:grpSp>
      <p:grpSp>
        <p:nvGrpSpPr>
          <p:cNvPr id="321" name="Google Shape;321;p31"/>
          <p:cNvGrpSpPr/>
          <p:nvPr/>
        </p:nvGrpSpPr>
        <p:grpSpPr>
          <a:xfrm>
            <a:off x="1017646" y="4250549"/>
            <a:ext cx="1912331" cy="501526"/>
            <a:chOff x="1017911" y="4269010"/>
            <a:chExt cx="1912829" cy="501526"/>
          </a:xfrm>
        </p:grpSpPr>
        <p:sp>
          <p:nvSpPr>
            <p:cNvPr id="322" name="Google Shape;322;p31"/>
            <p:cNvSpPr txBox="1"/>
            <p:nvPr/>
          </p:nvSpPr>
          <p:spPr>
            <a:xfrm>
              <a:off x="1513364" y="4328775"/>
              <a:ext cx="1417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SQL Injection</a:t>
              </a:r>
              <a:endParaRPr sz="1800">
                <a:solidFill>
                  <a:schemeClr val="dk1"/>
                </a:solidFill>
                <a:latin typeface="Calibri"/>
                <a:ea typeface="Calibri"/>
                <a:cs typeface="Calibri"/>
                <a:sym typeface="Calibri"/>
              </a:endParaRPr>
            </a:p>
          </p:txBody>
        </p:sp>
        <p:sp>
          <p:nvSpPr>
            <p:cNvPr id="323" name="Google Shape;323;p31"/>
            <p:cNvSpPr/>
            <p:nvPr/>
          </p:nvSpPr>
          <p:spPr>
            <a:xfrm>
              <a:off x="1017911" y="426901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chemeClr val="dk1"/>
                  </a:solidFill>
                  <a:latin typeface="Arial"/>
                  <a:ea typeface="Arial"/>
                  <a:cs typeface="Arial"/>
                  <a:sym typeface="Arial"/>
                </a:rPr>
                <a:t>4</a:t>
              </a:r>
              <a:endParaRPr sz="1800">
                <a:solidFill>
                  <a:srgbClr val="323F4F"/>
                </a:solidFill>
                <a:latin typeface="Calibri"/>
                <a:ea typeface="Calibri"/>
                <a:cs typeface="Calibri"/>
                <a:sym typeface="Calibri"/>
              </a:endParaRPr>
            </a:p>
          </p:txBody>
        </p:sp>
      </p:grpSp>
      <p:grpSp>
        <p:nvGrpSpPr>
          <p:cNvPr id="324" name="Google Shape;324;p31"/>
          <p:cNvGrpSpPr/>
          <p:nvPr/>
        </p:nvGrpSpPr>
        <p:grpSpPr>
          <a:xfrm>
            <a:off x="1017646" y="5431802"/>
            <a:ext cx="2470799" cy="501526"/>
            <a:chOff x="1017911" y="5431802"/>
            <a:chExt cx="2471443" cy="501526"/>
          </a:xfrm>
        </p:grpSpPr>
        <p:sp>
          <p:nvSpPr>
            <p:cNvPr id="325" name="Google Shape;325;p31"/>
            <p:cNvSpPr txBox="1"/>
            <p:nvPr/>
          </p:nvSpPr>
          <p:spPr>
            <a:xfrm>
              <a:off x="1513364" y="5501721"/>
              <a:ext cx="1975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alibri"/>
                  <a:ea typeface="Calibri"/>
                  <a:cs typeface="Calibri"/>
                  <a:sym typeface="Calibri"/>
                </a:rPr>
                <a:t>Cross-Site Scripting</a:t>
              </a:r>
              <a:endParaRPr sz="1800">
                <a:solidFill>
                  <a:schemeClr val="lt1"/>
                </a:solidFill>
                <a:latin typeface="Calibri"/>
                <a:ea typeface="Calibri"/>
                <a:cs typeface="Calibri"/>
                <a:sym typeface="Calibri"/>
              </a:endParaRPr>
            </a:p>
          </p:txBody>
        </p:sp>
        <p:sp>
          <p:nvSpPr>
            <p:cNvPr id="326" name="Google Shape;326;p31"/>
            <p:cNvSpPr/>
            <p:nvPr/>
          </p:nvSpPr>
          <p:spPr>
            <a:xfrm>
              <a:off x="1017911" y="5431802"/>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5</a:t>
              </a:r>
              <a:endParaRPr sz="1800">
                <a:solidFill>
                  <a:srgbClr val="323F4F"/>
                </a:solidFill>
                <a:latin typeface="Calibri"/>
                <a:ea typeface="Calibri"/>
                <a:cs typeface="Calibri"/>
                <a:sym typeface="Calibri"/>
              </a:endParaRPr>
            </a:p>
          </p:txBody>
        </p:sp>
      </p:grpSp>
      <p:sp>
        <p:nvSpPr>
          <p:cNvPr id="327" name="Google Shape;327;p31"/>
          <p:cNvSpPr txBox="1"/>
          <p:nvPr/>
        </p:nvSpPr>
        <p:spPr>
          <a:xfrm>
            <a:off x="4123123" y="632817"/>
            <a:ext cx="48035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600" u="sng">
                <a:solidFill>
                  <a:schemeClr val="dk1"/>
                </a:solidFill>
                <a:latin typeface="Calibri"/>
                <a:ea typeface="Calibri"/>
                <a:cs typeface="Calibri"/>
                <a:sym typeface="Calibri"/>
              </a:rPr>
              <a:t>Cross-Site Scripting (XSS)</a:t>
            </a:r>
            <a:endParaRPr sz="3600" u="sng">
              <a:solidFill>
                <a:schemeClr val="dk1"/>
              </a:solidFill>
              <a:latin typeface="Calibri"/>
              <a:ea typeface="Calibri"/>
              <a:cs typeface="Calibri"/>
              <a:sym typeface="Calibri"/>
            </a:endParaRPr>
          </a:p>
        </p:txBody>
      </p:sp>
      <p:sp>
        <p:nvSpPr>
          <p:cNvPr id="328" name="Google Shape;328;p31"/>
          <p:cNvSpPr txBox="1"/>
          <p:nvPr/>
        </p:nvSpPr>
        <p:spPr>
          <a:xfrm>
            <a:off x="4123123" y="1761908"/>
            <a:ext cx="5399400" cy="4219200"/>
          </a:xfrm>
          <a:prstGeom prst="rect">
            <a:avLst/>
          </a:prstGeom>
          <a:noFill/>
          <a:ln>
            <a:noFill/>
          </a:ln>
        </p:spPr>
        <p:txBody>
          <a:bodyPr anchorCtr="0" anchor="t" bIns="45700" lIns="91425" spcFirstLastPara="1" rIns="91425" wrap="square" tIns="45700">
            <a:spAutoFit/>
          </a:bodyPr>
          <a:lstStyle/>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700">
                <a:solidFill>
                  <a:schemeClr val="dk1"/>
                </a:solidFill>
                <a:latin typeface="Lato"/>
                <a:ea typeface="Lato"/>
                <a:cs typeface="Lato"/>
                <a:sym typeface="Lato"/>
              </a:rPr>
              <a:t>XSS est une technique qui permet d'injecter du code malveillant dans une page Web pour voler des informations ou prendre contrôle du site Web.</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t/>
            </a:r>
            <a:endParaRPr sz="1700">
              <a:solidFill>
                <a:schemeClr val="dk1"/>
              </a:solidFill>
              <a:latin typeface="Lato"/>
              <a:ea typeface="Lato"/>
              <a:cs typeface="Lato"/>
              <a:sym typeface="Lato"/>
            </a:endParaRPr>
          </a:p>
          <a:p>
            <a:pPr indent="0" lvl="0" marL="0" rtl="0" algn="just">
              <a:lnSpc>
                <a:spcPct val="142222"/>
              </a:lnSpc>
              <a:spcBef>
                <a:spcPts val="0"/>
              </a:spcBef>
              <a:spcAft>
                <a:spcPts val="0"/>
              </a:spcAft>
              <a:buClr>
                <a:schemeClr val="dk1"/>
              </a:buClr>
              <a:buFont typeface="Arial"/>
              <a:buNone/>
            </a:pPr>
            <a:r>
              <a:rPr lang="fr-FR" sz="1700">
                <a:solidFill>
                  <a:schemeClr val="dk1"/>
                </a:solidFill>
                <a:latin typeface="Lato"/>
                <a:ea typeface="Lato"/>
                <a:cs typeface="Lato"/>
                <a:sym typeface="Lato"/>
              </a:rPr>
              <a:t>De tous les types de cyberattaques, les attaques XSS sont les plus insidieuses. Comme le code malveillant n’attaque pas les serveurs de l’entreprise, celle-ci ne se rendra compte de sa présence que lorsque de nombreux utilisateurs auront été touchés, créant ainsi un modèle particulier de vol de données</a:t>
            </a:r>
            <a:endParaRPr sz="1700">
              <a:solidFill>
                <a:schemeClr val="dk1"/>
              </a:solidFill>
              <a:latin typeface="Lato"/>
              <a:ea typeface="Lato"/>
              <a:cs typeface="Lato"/>
              <a:sym typeface="Lato"/>
            </a:endParaRPr>
          </a:p>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p:txBody>
      </p:sp>
      <p:sp>
        <p:nvSpPr>
          <p:cNvPr id="329" name="Google Shape;329;p31"/>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50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2 - Sécurité Informatique et IDS</a:t>
            </a:r>
            <a:endParaRPr b="1" sz="4400">
              <a:solidFill>
                <a:schemeClr val="accent1"/>
              </a:solidFill>
            </a:endParaRPr>
          </a:p>
        </p:txBody>
      </p:sp>
      <p:sp>
        <p:nvSpPr>
          <p:cNvPr id="336" name="Google Shape;336;p32"/>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292100" lvl="0" marL="171450" rtl="0" algn="l">
              <a:lnSpc>
                <a:spcPct val="142222"/>
              </a:lnSpc>
              <a:spcBef>
                <a:spcPts val="0"/>
              </a:spcBef>
              <a:spcAft>
                <a:spcPts val="0"/>
              </a:spcAft>
              <a:buClr>
                <a:schemeClr val="lt1"/>
              </a:buClr>
              <a:buSzPts val="2800"/>
              <a:buAutoNum type="arabicPeriod"/>
            </a:pPr>
            <a:r>
              <a:rPr lang="fr-FR"/>
              <a:t>Introduction à la sécurité</a:t>
            </a:r>
            <a:endParaRPr/>
          </a:p>
          <a:p>
            <a:pPr indent="-292100" lvl="0" marL="171450" rtl="0" algn="l">
              <a:lnSpc>
                <a:spcPct val="142222"/>
              </a:lnSpc>
              <a:spcBef>
                <a:spcPts val="0"/>
              </a:spcBef>
              <a:spcAft>
                <a:spcPts val="0"/>
              </a:spcAft>
              <a:buClr>
                <a:schemeClr val="lt1"/>
              </a:buClr>
              <a:buSzPts val="2800"/>
              <a:buAutoNum type="arabicPeriod"/>
            </a:pPr>
            <a:r>
              <a:rPr lang="fr-FR"/>
              <a:t>Les différents types d'attaque</a:t>
            </a:r>
            <a:endParaRPr>
              <a:latin typeface="Arial"/>
              <a:ea typeface="Arial"/>
              <a:cs typeface="Arial"/>
              <a:sym typeface="Arial"/>
            </a:endParaRPr>
          </a:p>
          <a:p>
            <a:pPr indent="-292100" lvl="0" marL="171450" rtl="0" algn="l">
              <a:lnSpc>
                <a:spcPct val="142222"/>
              </a:lnSpc>
              <a:spcBef>
                <a:spcPts val="0"/>
              </a:spcBef>
              <a:spcAft>
                <a:spcPts val="0"/>
              </a:spcAft>
              <a:buClr>
                <a:srgbClr val="5B9BD5"/>
              </a:buClr>
              <a:buSzPts val="2800"/>
              <a:buAutoNum type="arabicPeriod"/>
            </a:pPr>
            <a:r>
              <a:rPr b="1" lang="fr-FR">
                <a:solidFill>
                  <a:srgbClr val="5B9BD5"/>
                </a:solidFill>
              </a:rPr>
              <a:t>Comprendre les techniques de détection d’intrusion</a:t>
            </a:r>
            <a:endParaRPr b="1">
              <a:solidFill>
                <a:srgbClr val="5B9BD5"/>
              </a:solidFill>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337" name="Google Shape;337;p32"/>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animEffect filter="fade" transition="in">
                                      <p:cBhvr>
                                        <p:cTn dur="1000"/>
                                        <p:tgtEl>
                                          <p:spTgt spid="3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4" st="4"/>
                                            </p:txEl>
                                          </p:spTgt>
                                        </p:tgtEl>
                                        <p:attrNameLst>
                                          <p:attrName>style.visibility</p:attrName>
                                        </p:attrNameLst>
                                      </p:cBhvr>
                                      <p:to>
                                        <p:strVal val="visible"/>
                                      </p:to>
                                    </p:set>
                                    <p:animEffect filter="fade" transition="in">
                                      <p:cBhvr>
                                        <p:cTn dur="1000"/>
                                        <p:tgtEl>
                                          <p:spTgt spid="3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5" st="5"/>
                                            </p:txEl>
                                          </p:spTgt>
                                        </p:tgtEl>
                                        <p:attrNameLst>
                                          <p:attrName>style.visibility</p:attrName>
                                        </p:attrNameLst>
                                      </p:cBhvr>
                                      <p:to>
                                        <p:strVal val="visible"/>
                                      </p:to>
                                    </p:set>
                                    <p:animEffect filter="fade" transition="in">
                                      <p:cBhvr>
                                        <p:cTn dur="1000"/>
                                        <p:tgtEl>
                                          <p:spTgt spid="3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6" st="6"/>
                                            </p:txEl>
                                          </p:spTgt>
                                        </p:tgtEl>
                                        <p:attrNameLst>
                                          <p:attrName>style.visibility</p:attrName>
                                        </p:attrNameLst>
                                      </p:cBhvr>
                                      <p:to>
                                        <p:strVal val="visible"/>
                                      </p:to>
                                    </p:set>
                                    <p:animEffect filter="fade" transition="in">
                                      <p:cBhvr>
                                        <p:cTn dur="1000"/>
                                        <p:tgtEl>
                                          <p:spTgt spid="3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7" st="7"/>
                                            </p:txEl>
                                          </p:spTgt>
                                        </p:tgtEl>
                                        <p:attrNameLst>
                                          <p:attrName>style.visibility</p:attrName>
                                        </p:attrNameLst>
                                      </p:cBhvr>
                                      <p:to>
                                        <p:strVal val="visible"/>
                                      </p:to>
                                    </p:set>
                                    <p:animEffect filter="fade" transition="in">
                                      <p:cBhvr>
                                        <p:cTn dur="1000"/>
                                        <p:tgtEl>
                                          <p:spTgt spid="33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3"/>
          <p:cNvSpPr txBox="1"/>
          <p:nvPr>
            <p:ph type="title"/>
          </p:nvPr>
        </p:nvSpPr>
        <p:spPr>
          <a:xfrm>
            <a:off x="1118200" y="224275"/>
            <a:ext cx="10360500" cy="10368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sz="2800">
                <a:solidFill>
                  <a:schemeClr val="accent1"/>
                </a:solidFill>
              </a:rPr>
              <a:t>Techniques</a:t>
            </a:r>
            <a:r>
              <a:rPr b="1" lang="fr-FR" sz="2400">
                <a:solidFill>
                  <a:schemeClr val="accent1"/>
                </a:solidFill>
              </a:rPr>
              <a:t> </a:t>
            </a:r>
            <a:r>
              <a:rPr b="1" lang="fr-FR" sz="2800">
                <a:solidFill>
                  <a:schemeClr val="accent1"/>
                </a:solidFill>
              </a:rPr>
              <a:t>de détection d’intrusion : </a:t>
            </a:r>
            <a:endParaRPr b="1" sz="4400">
              <a:solidFill>
                <a:schemeClr val="accent1"/>
              </a:solidFill>
            </a:endParaRPr>
          </a:p>
        </p:txBody>
      </p:sp>
      <p:sp>
        <p:nvSpPr>
          <p:cNvPr id="344" name="Google Shape;344;p33"/>
          <p:cNvSpPr txBox="1"/>
          <p:nvPr>
            <p:ph idx="1" type="body"/>
          </p:nvPr>
        </p:nvSpPr>
        <p:spPr>
          <a:xfrm>
            <a:off x="1385500" y="1424575"/>
            <a:ext cx="10093200" cy="4462200"/>
          </a:xfrm>
          <a:prstGeom prst="rect">
            <a:avLst/>
          </a:prstGeom>
        </p:spPr>
        <p:txBody>
          <a:bodyPr anchorCtr="0" anchor="t" bIns="60925" lIns="121875" spcFirstLastPara="1" rIns="121875" wrap="square" tIns="60925">
            <a:normAutofit fontScale="47500" lnSpcReduction="10000"/>
          </a:bodyPr>
          <a:lstStyle/>
          <a:p>
            <a:pPr indent="0" lvl="0" marL="0" rtl="0" algn="l">
              <a:lnSpc>
                <a:spcPct val="142222"/>
              </a:lnSpc>
              <a:spcBef>
                <a:spcPts val="0"/>
              </a:spcBef>
              <a:spcAft>
                <a:spcPts val="0"/>
              </a:spcAft>
              <a:buNone/>
            </a:pPr>
            <a:r>
              <a:t/>
            </a:r>
            <a:endParaRPr sz="900">
              <a:solidFill>
                <a:srgbClr val="7F7F7F"/>
              </a:solidFill>
            </a:endParaRPr>
          </a:p>
          <a:p>
            <a:pPr indent="-379510" lvl="0" marL="457200" rtl="0" algn="just">
              <a:lnSpc>
                <a:spcPct val="142222"/>
              </a:lnSpc>
              <a:spcBef>
                <a:spcPts val="0"/>
              </a:spcBef>
              <a:spcAft>
                <a:spcPts val="0"/>
              </a:spcAft>
              <a:buSzPct val="94206"/>
              <a:buChar char="❖"/>
            </a:pPr>
            <a:r>
              <a:rPr lang="fr-FR" sz="5310"/>
              <a:t>Les techniques de détection des intrusions dans les réseaux font référence aux méthodes et approches utilisées pour identifier et détecter les activités malveillantes au sein d’un réseau informatique.</a:t>
            </a:r>
            <a:endParaRPr sz="5310"/>
          </a:p>
          <a:p>
            <a:pPr indent="0" lvl="0" marL="457200" rtl="0" algn="just">
              <a:lnSpc>
                <a:spcPct val="142222"/>
              </a:lnSpc>
              <a:spcBef>
                <a:spcPts val="0"/>
              </a:spcBef>
              <a:spcAft>
                <a:spcPts val="0"/>
              </a:spcAft>
              <a:buNone/>
            </a:pPr>
            <a:r>
              <a:t/>
            </a:r>
            <a:endParaRPr sz="5310"/>
          </a:p>
          <a:p>
            <a:pPr indent="-379510" lvl="0" marL="457200" rtl="0" algn="just">
              <a:lnSpc>
                <a:spcPct val="142222"/>
              </a:lnSpc>
              <a:spcBef>
                <a:spcPts val="0"/>
              </a:spcBef>
              <a:spcAft>
                <a:spcPts val="0"/>
              </a:spcAft>
              <a:buSzPct val="94206"/>
              <a:buChar char="❖"/>
            </a:pPr>
            <a:r>
              <a:rPr lang="fr-FR" sz="5310"/>
              <a:t> Ces techniques visent à identifier les tentatives d’accès non autorisé, les comportements anormaux et les failles de sécurité potentielles</a:t>
            </a:r>
            <a:endParaRPr sz="5003">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345" name="Google Shape;345;p33"/>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1000"/>
                                        <p:tgtEl>
                                          <p:spTgt spid="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1000"/>
                                        <p:tgtEl>
                                          <p:spTgt spid="3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animEffect filter="fade" transition="in">
                                      <p:cBhvr>
                                        <p:cTn dur="1000"/>
                                        <p:tgtEl>
                                          <p:spTgt spid="3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animEffect filter="fade" transition="in">
                                      <p:cBhvr>
                                        <p:cTn dur="1000"/>
                                        <p:tgtEl>
                                          <p:spTgt spid="3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7" st="7"/>
                                            </p:txEl>
                                          </p:spTgt>
                                        </p:tgtEl>
                                        <p:attrNameLst>
                                          <p:attrName>style.visibility</p:attrName>
                                        </p:attrNameLst>
                                      </p:cBhvr>
                                      <p:to>
                                        <p:strVal val="visible"/>
                                      </p:to>
                                    </p:set>
                                    <p:animEffect filter="fade" transition="in">
                                      <p:cBhvr>
                                        <p:cTn dur="1000"/>
                                        <p:tgtEl>
                                          <p:spTgt spid="3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4"/>
          <p:cNvSpPr txBox="1"/>
          <p:nvPr>
            <p:ph type="title"/>
          </p:nvPr>
        </p:nvSpPr>
        <p:spPr>
          <a:xfrm>
            <a:off x="1118200" y="455800"/>
            <a:ext cx="10360500" cy="641700"/>
          </a:xfrm>
          <a:prstGeom prst="rect">
            <a:avLst/>
          </a:prstGeom>
        </p:spPr>
        <p:txBody>
          <a:bodyPr anchorCtr="0" anchor="b" bIns="60925" lIns="121875" spcFirstLastPara="1" rIns="121875" wrap="square" tIns="60925">
            <a:noAutofit/>
          </a:bodyPr>
          <a:lstStyle/>
          <a:p>
            <a:pPr indent="0" lvl="0" marL="0" rtl="0" algn="l">
              <a:lnSpc>
                <a:spcPct val="150000"/>
              </a:lnSpc>
              <a:spcBef>
                <a:spcPts val="0"/>
              </a:spcBef>
              <a:spcAft>
                <a:spcPts val="0"/>
              </a:spcAft>
              <a:buSzPts val="990"/>
              <a:buNone/>
            </a:pPr>
            <a:r>
              <a:rPr lang="fr-FR" sz="2320"/>
              <a:t>Les techniques de détection d’intrusion dans les réseaux couramment employés :</a:t>
            </a:r>
            <a:endParaRPr sz="3759"/>
          </a:p>
        </p:txBody>
      </p:sp>
      <p:sp>
        <p:nvSpPr>
          <p:cNvPr id="352" name="Google Shape;352;p34"/>
          <p:cNvSpPr txBox="1"/>
          <p:nvPr>
            <p:ph idx="1" type="body"/>
          </p:nvPr>
        </p:nvSpPr>
        <p:spPr>
          <a:xfrm>
            <a:off x="1385500" y="1424575"/>
            <a:ext cx="10507200" cy="4706400"/>
          </a:xfrm>
          <a:prstGeom prst="rect">
            <a:avLst/>
          </a:prstGeom>
        </p:spPr>
        <p:txBody>
          <a:bodyPr anchorCtr="0" anchor="t" bIns="60925" lIns="121875" spcFirstLastPara="1" rIns="121875" wrap="square" tIns="60925">
            <a:normAutofit fontScale="32500" lnSpcReduction="10000"/>
          </a:bodyPr>
          <a:lstStyle/>
          <a:p>
            <a:pPr indent="0" lvl="0" marL="0" rtl="0" algn="l">
              <a:lnSpc>
                <a:spcPct val="142222"/>
              </a:lnSpc>
              <a:spcBef>
                <a:spcPts val="0"/>
              </a:spcBef>
              <a:spcAft>
                <a:spcPts val="0"/>
              </a:spcAft>
              <a:buNone/>
            </a:pPr>
            <a:r>
              <a:t/>
            </a:r>
            <a:endParaRPr sz="900">
              <a:solidFill>
                <a:srgbClr val="7F7F7F"/>
              </a:solidFill>
            </a:endParaRPr>
          </a:p>
          <a:p>
            <a:pPr indent="-344554" lvl="0" marL="457200" rtl="0" algn="just">
              <a:lnSpc>
                <a:spcPct val="142222"/>
              </a:lnSpc>
              <a:spcBef>
                <a:spcPts val="0"/>
              </a:spcBef>
              <a:spcAft>
                <a:spcPts val="0"/>
              </a:spcAft>
              <a:buSzPct val="94808"/>
              <a:buChar char="❖"/>
            </a:pPr>
            <a:r>
              <a:rPr lang="fr-FR" sz="5926">
                <a:solidFill>
                  <a:schemeClr val="accent1"/>
                </a:solidFill>
              </a:rPr>
              <a:t>Détection basée sur l’apprentissage automatique :</a:t>
            </a:r>
            <a:r>
              <a:rPr lang="fr-FR" sz="5926"/>
              <a:t> Les algorithmes d’apprentissage automatique peuvent être entraînés sur de vastes ensembles de données afin d’identifier des modèles et des anomalies dans le trafic réseau. Ces algorithmes peuvent s’adapter et apprendre de nouveaux vecteurs d’attaque, ce qui les rend efficaces pour détecter les menaces connues et inconnues.</a:t>
            </a:r>
            <a:endParaRPr sz="5926"/>
          </a:p>
          <a:p>
            <a:pPr indent="0" lvl="0" marL="457200" rtl="0" algn="just">
              <a:lnSpc>
                <a:spcPct val="142222"/>
              </a:lnSpc>
              <a:spcBef>
                <a:spcPts val="0"/>
              </a:spcBef>
              <a:spcAft>
                <a:spcPts val="0"/>
              </a:spcAft>
              <a:buNone/>
            </a:pPr>
            <a:r>
              <a:t/>
            </a:r>
            <a:endParaRPr sz="5618"/>
          </a:p>
          <a:p>
            <a:pPr indent="-344554" lvl="0" marL="457200" rtl="0" algn="just">
              <a:lnSpc>
                <a:spcPct val="142222"/>
              </a:lnSpc>
              <a:spcBef>
                <a:spcPts val="0"/>
              </a:spcBef>
              <a:spcAft>
                <a:spcPts val="0"/>
              </a:spcAft>
              <a:buSzPct val="94808"/>
              <a:buChar char="❖"/>
            </a:pPr>
            <a:r>
              <a:rPr lang="fr-FR" sz="5926">
                <a:solidFill>
                  <a:schemeClr val="accent1"/>
                </a:solidFill>
              </a:rPr>
              <a:t>S</a:t>
            </a:r>
            <a:r>
              <a:rPr lang="fr-FR" sz="5926">
                <a:solidFill>
                  <a:schemeClr val="accent1"/>
                </a:solidFill>
              </a:rPr>
              <a:t>ystèmes de détection d’intrusion (IDS) :</a:t>
            </a:r>
            <a:r>
              <a:rPr lang="fr-FR" sz="5926"/>
              <a:t> Les solutions IDS combinent diverses techniques de détection et utilisent une série d’algorithmes pour surveiller le trafic réseau en temps réel. Elles peuvent générer des alertes ou prendre des mesures automatisées lorsqu’elles détectent des intrusions potentielles, ce qui constitue une couche de sécurité supplémentaire</a:t>
            </a:r>
            <a:endParaRPr sz="5618">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353" name="Google Shape;353;p34"/>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0"/>
                                        <p:tgtEl>
                                          <p:spTgt spid="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1000"/>
                                        <p:tgtEl>
                                          <p:spTgt spid="3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animEffect filter="fade" transition="in">
                                      <p:cBhvr>
                                        <p:cTn dur="1000"/>
                                        <p:tgtEl>
                                          <p:spTgt spid="3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6" st="6"/>
                                            </p:txEl>
                                          </p:spTgt>
                                        </p:tgtEl>
                                        <p:attrNameLst>
                                          <p:attrName>style.visibility</p:attrName>
                                        </p:attrNameLst>
                                      </p:cBhvr>
                                      <p:to>
                                        <p:strVal val="visible"/>
                                      </p:to>
                                    </p:set>
                                    <p:animEffect filter="fade" transition="in">
                                      <p:cBhvr>
                                        <p:cTn dur="1000"/>
                                        <p:tgtEl>
                                          <p:spTgt spid="3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7" st="7"/>
                                            </p:txEl>
                                          </p:spTgt>
                                        </p:tgtEl>
                                        <p:attrNameLst>
                                          <p:attrName>style.visibility</p:attrName>
                                        </p:attrNameLst>
                                      </p:cBhvr>
                                      <p:to>
                                        <p:strVal val="visible"/>
                                      </p:to>
                                    </p:set>
                                    <p:animEffect filter="fade" transition="in">
                                      <p:cBhvr>
                                        <p:cTn dur="1000"/>
                                        <p:tgtEl>
                                          <p:spTgt spid="35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idx="1" type="body"/>
          </p:nvPr>
        </p:nvSpPr>
        <p:spPr>
          <a:xfrm>
            <a:off x="1218875" y="757800"/>
            <a:ext cx="10548000" cy="5406300"/>
          </a:xfrm>
          <a:prstGeom prst="rect">
            <a:avLst/>
          </a:prstGeom>
        </p:spPr>
        <p:txBody>
          <a:bodyPr anchorCtr="0" anchor="t" bIns="60925" lIns="121875" spcFirstLastPara="1" rIns="121875" wrap="square" tIns="60925">
            <a:normAutofit/>
          </a:bodyPr>
          <a:lstStyle/>
          <a:p>
            <a:pPr indent="0" lvl="0" marL="0" rtl="0" algn="l">
              <a:spcBef>
                <a:spcPts val="1600"/>
              </a:spcBef>
              <a:spcAft>
                <a:spcPts val="0"/>
              </a:spcAft>
              <a:buNone/>
            </a:pPr>
            <a:r>
              <a:t/>
            </a:r>
            <a:endParaRPr>
              <a:solidFill>
                <a:schemeClr val="accent1"/>
              </a:solidFill>
            </a:endParaRPr>
          </a:p>
          <a:p>
            <a:pPr indent="0" lvl="0" marL="457200" rtl="0" algn="just">
              <a:spcBef>
                <a:spcPts val="1600"/>
              </a:spcBef>
              <a:spcAft>
                <a:spcPts val="0"/>
              </a:spcAft>
              <a:buNone/>
            </a:pPr>
            <a:r>
              <a:t/>
            </a:r>
            <a:endParaRPr/>
          </a:p>
        </p:txBody>
      </p:sp>
      <p:sp>
        <p:nvSpPr>
          <p:cNvPr id="360" name="Google Shape;360;p35"/>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pic>
        <p:nvPicPr>
          <p:cNvPr id="361" name="Google Shape;361;p35"/>
          <p:cNvPicPr preferRelativeResize="0"/>
          <p:nvPr/>
        </p:nvPicPr>
        <p:blipFill>
          <a:blip r:embed="rId3">
            <a:alphaModFix/>
          </a:blip>
          <a:stretch>
            <a:fillRect/>
          </a:stretch>
        </p:blipFill>
        <p:spPr>
          <a:xfrm>
            <a:off x="2960688" y="1809750"/>
            <a:ext cx="6572250" cy="354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3 </a:t>
            </a:r>
            <a:r>
              <a:rPr b="1" lang="fr-FR">
                <a:solidFill>
                  <a:schemeClr val="accent1"/>
                </a:solidFill>
              </a:rPr>
              <a:t>- </a:t>
            </a:r>
            <a:r>
              <a:rPr b="1" lang="fr-FR">
                <a:solidFill>
                  <a:schemeClr val="accent1"/>
                </a:solidFill>
              </a:rPr>
              <a:t>IA pour la détection d'intrusion</a:t>
            </a:r>
            <a:endParaRPr b="1" sz="5200">
              <a:solidFill>
                <a:schemeClr val="accent1"/>
              </a:solidFill>
            </a:endParaRPr>
          </a:p>
        </p:txBody>
      </p:sp>
      <p:sp>
        <p:nvSpPr>
          <p:cNvPr id="368" name="Google Shape;368;p36"/>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Le jeu de données CIC-IDS2017</a:t>
            </a:r>
            <a:endParaRPr b="1">
              <a:solidFill>
                <a:srgbClr val="5B9BD5"/>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Problème de déséquilibre de données</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Choix de modèles</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369" name="Google Shape;369;p36"/>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Effect filter="fade" transition="in">
                                      <p:cBhvr>
                                        <p:cTn dur="1000"/>
                                        <p:tgtEl>
                                          <p:spTgt spid="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animEffect filter="fade" transition="in">
                                      <p:cBhvr>
                                        <p:cTn dur="1000"/>
                                        <p:tgtEl>
                                          <p:spTgt spid="3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animEffect filter="fade" transition="in">
                                      <p:cBhvr>
                                        <p:cTn dur="1000"/>
                                        <p:tgtEl>
                                          <p:spTgt spid="3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animEffect filter="fade" transition="in">
                                      <p:cBhvr>
                                        <p:cTn dur="1000"/>
                                        <p:tgtEl>
                                          <p:spTgt spid="3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animEffect filter="fade" transition="in">
                                      <p:cBhvr>
                                        <p:cTn dur="1000"/>
                                        <p:tgtEl>
                                          <p:spTgt spid="3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animEffect filter="fade" transition="in">
                                      <p:cBhvr>
                                        <p:cTn dur="1000"/>
                                        <p:tgtEl>
                                          <p:spTgt spid="3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6" st="6"/>
                                            </p:txEl>
                                          </p:spTgt>
                                        </p:tgtEl>
                                        <p:attrNameLst>
                                          <p:attrName>style.visibility</p:attrName>
                                        </p:attrNameLst>
                                      </p:cBhvr>
                                      <p:to>
                                        <p:strVal val="visible"/>
                                      </p:to>
                                    </p:set>
                                    <p:animEffect filter="fade" transition="in">
                                      <p:cBhvr>
                                        <p:cTn dur="1000"/>
                                        <p:tgtEl>
                                          <p:spTgt spid="36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373" name="Shape 373"/>
        <p:cNvGrpSpPr/>
        <p:nvPr/>
      </p:nvGrpSpPr>
      <p:grpSpPr>
        <a:xfrm>
          <a:off x="0" y="0"/>
          <a:ext cx="0" cy="0"/>
          <a:chOff x="0" y="0"/>
          <a:chExt cx="0" cy="0"/>
        </a:xfrm>
      </p:grpSpPr>
      <p:sp>
        <p:nvSpPr>
          <p:cNvPr id="374" name="Google Shape;374;p37"/>
          <p:cNvSpPr txBox="1"/>
          <p:nvPr/>
        </p:nvSpPr>
        <p:spPr>
          <a:xfrm>
            <a:off x="4574293" y="442062"/>
            <a:ext cx="2953200" cy="69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900" u="sng">
                <a:solidFill>
                  <a:schemeClr val="accent1"/>
                </a:solidFill>
                <a:latin typeface="Calibri"/>
                <a:ea typeface="Calibri"/>
                <a:cs typeface="Calibri"/>
                <a:sym typeface="Calibri"/>
              </a:rPr>
              <a:t>CIC-IDS2017</a:t>
            </a:r>
            <a:endParaRPr b="1" sz="3900" u="sng">
              <a:solidFill>
                <a:schemeClr val="accent1"/>
              </a:solidFill>
              <a:latin typeface="Calibri"/>
              <a:ea typeface="Calibri"/>
              <a:cs typeface="Calibri"/>
              <a:sym typeface="Calibri"/>
            </a:endParaRPr>
          </a:p>
        </p:txBody>
      </p:sp>
      <p:sp>
        <p:nvSpPr>
          <p:cNvPr id="375" name="Google Shape;375;p37"/>
          <p:cNvSpPr txBox="1"/>
          <p:nvPr/>
        </p:nvSpPr>
        <p:spPr>
          <a:xfrm>
            <a:off x="1060263" y="1134750"/>
            <a:ext cx="10068300" cy="1062000"/>
          </a:xfrm>
          <a:prstGeom prst="rect">
            <a:avLst/>
          </a:prstGeom>
          <a:noFill/>
          <a:ln>
            <a:noFill/>
          </a:ln>
        </p:spPr>
        <p:txBody>
          <a:bodyPr anchorCtr="0" anchor="t" bIns="45700" lIns="91425" spcFirstLastPara="1" rIns="91425" wrap="square" tIns="45700">
            <a:spAutoFit/>
          </a:bodyPr>
          <a:lstStyle/>
          <a:p>
            <a:pPr indent="0" lvl="0" marL="0" marR="0" rtl="0" algn="ctr">
              <a:lnSpc>
                <a:spcPct val="160000"/>
              </a:lnSpc>
              <a:spcBef>
                <a:spcPts val="0"/>
              </a:spcBef>
              <a:spcAft>
                <a:spcPts val="0"/>
              </a:spcAft>
              <a:buNone/>
            </a:pPr>
            <a:r>
              <a:t/>
            </a:r>
            <a:endParaRPr sz="1500">
              <a:solidFill>
                <a:srgbClr val="7F7F7F"/>
              </a:solidFill>
              <a:latin typeface="Lato"/>
              <a:ea typeface="Lato"/>
              <a:cs typeface="Lato"/>
              <a:sym typeface="Lato"/>
            </a:endParaRPr>
          </a:p>
          <a:p>
            <a:pPr indent="0" lvl="0" marL="0" marR="0" rtl="0" algn="ctr">
              <a:lnSpc>
                <a:spcPct val="160000"/>
              </a:lnSpc>
              <a:spcBef>
                <a:spcPts val="0"/>
              </a:spcBef>
              <a:spcAft>
                <a:spcPts val="0"/>
              </a:spcAft>
              <a:buNone/>
            </a:pPr>
            <a:r>
              <a:rPr lang="fr-FR" sz="1500">
                <a:solidFill>
                  <a:schemeClr val="lt1"/>
                </a:solidFill>
                <a:latin typeface="Calibri"/>
                <a:ea typeface="Calibri"/>
                <a:cs typeface="Calibri"/>
                <a:sym typeface="Calibri"/>
              </a:rPr>
              <a:t>CIC-IDS2017 est un ensemble de données de détection d'intrusion créé par l'institut Canada Cyber Security (CIC) qui contient des données de trafic réseau pour la recherche sur les systèmes de détection d'intrusion (IDS).</a:t>
            </a:r>
            <a:endParaRPr sz="1500">
              <a:solidFill>
                <a:schemeClr val="lt1"/>
              </a:solidFill>
              <a:latin typeface="Calibri"/>
              <a:ea typeface="Calibri"/>
              <a:cs typeface="Calibri"/>
              <a:sym typeface="Calibri"/>
            </a:endParaRPr>
          </a:p>
        </p:txBody>
      </p:sp>
      <p:pic>
        <p:nvPicPr>
          <p:cNvPr id="376" name="Google Shape;376;p37"/>
          <p:cNvPicPr preferRelativeResize="0"/>
          <p:nvPr/>
        </p:nvPicPr>
        <p:blipFill rotWithShape="1">
          <a:blip r:embed="rId3">
            <a:alphaModFix/>
          </a:blip>
          <a:srcRect b="0" l="0" r="0" t="0"/>
          <a:stretch/>
        </p:blipFill>
        <p:spPr>
          <a:xfrm>
            <a:off x="1789552" y="2635854"/>
            <a:ext cx="8609745" cy="3408295"/>
          </a:xfrm>
          <a:prstGeom prst="rect">
            <a:avLst/>
          </a:prstGeom>
          <a:noFill/>
          <a:ln>
            <a:noFill/>
          </a:ln>
        </p:spPr>
      </p:pic>
      <p:sp>
        <p:nvSpPr>
          <p:cNvPr id="377" name="Google Shape;377;p37"/>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145158" y="156662"/>
            <a:ext cx="10360500" cy="1224000"/>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b="1" lang="fr-FR">
                <a:solidFill>
                  <a:schemeClr val="accent1"/>
                </a:solidFill>
              </a:rPr>
              <a:t>Plan de présentation :</a:t>
            </a:r>
            <a:endParaRPr b="1">
              <a:solidFill>
                <a:schemeClr val="accent1"/>
              </a:solidFill>
            </a:endParaRPr>
          </a:p>
        </p:txBody>
      </p:sp>
      <p:sp>
        <p:nvSpPr>
          <p:cNvPr id="139" name="Google Shape;139;p20"/>
          <p:cNvSpPr txBox="1"/>
          <p:nvPr>
            <p:ph idx="1" type="body"/>
          </p:nvPr>
        </p:nvSpPr>
        <p:spPr>
          <a:xfrm>
            <a:off x="1218883" y="1701797"/>
            <a:ext cx="10360500" cy="4462200"/>
          </a:xfrm>
          <a:prstGeom prst="rect">
            <a:avLst/>
          </a:prstGeom>
          <a:noFill/>
          <a:ln>
            <a:noFill/>
          </a:ln>
        </p:spPr>
        <p:txBody>
          <a:bodyPr anchorCtr="0" anchor="t" bIns="60925" lIns="121875" spcFirstLastPara="1" rIns="121875" wrap="square" tIns="60925">
            <a:normAutofit/>
          </a:bodyPr>
          <a:lstStyle/>
          <a:p>
            <a:pPr indent="-304746" lvl="0" marL="304746" rtl="0" algn="just">
              <a:lnSpc>
                <a:spcPct val="150000"/>
              </a:lnSpc>
              <a:spcBef>
                <a:spcPts val="0"/>
              </a:spcBef>
              <a:spcAft>
                <a:spcPts val="0"/>
              </a:spcAft>
              <a:buSzPts val="2800"/>
              <a:buAutoNum type="arabicPeriod"/>
            </a:pPr>
            <a:r>
              <a:rPr lang="fr-FR"/>
              <a:t>Introduction à la problématique</a:t>
            </a:r>
            <a:endParaRPr/>
          </a:p>
          <a:p>
            <a:pPr indent="-304746" lvl="0" marL="304746" rtl="0" algn="just">
              <a:lnSpc>
                <a:spcPct val="150000"/>
              </a:lnSpc>
              <a:spcBef>
                <a:spcPts val="0"/>
              </a:spcBef>
              <a:spcAft>
                <a:spcPts val="0"/>
              </a:spcAft>
              <a:buSzPts val="2800"/>
              <a:buAutoNum type="arabicPeriod"/>
            </a:pPr>
            <a:r>
              <a:rPr lang="fr-FR"/>
              <a:t>Sécurité Informatique et IDS</a:t>
            </a:r>
            <a:endParaRPr/>
          </a:p>
          <a:p>
            <a:pPr indent="-304746" lvl="0" marL="304746" rtl="0" algn="just">
              <a:lnSpc>
                <a:spcPct val="150000"/>
              </a:lnSpc>
              <a:spcBef>
                <a:spcPts val="0"/>
              </a:spcBef>
              <a:spcAft>
                <a:spcPts val="0"/>
              </a:spcAft>
              <a:buSzPts val="2800"/>
              <a:buAutoNum type="arabicPeriod"/>
            </a:pPr>
            <a:r>
              <a:rPr lang="fr-FR"/>
              <a:t>IA pour la détection d'intrusion</a:t>
            </a:r>
            <a:endParaRPr/>
          </a:p>
          <a:p>
            <a:pPr indent="-304746" lvl="0" marL="304746" rtl="0" algn="just">
              <a:lnSpc>
                <a:spcPct val="150000"/>
              </a:lnSpc>
              <a:spcBef>
                <a:spcPts val="0"/>
              </a:spcBef>
              <a:spcAft>
                <a:spcPts val="0"/>
              </a:spcAft>
              <a:buSzPts val="2800"/>
              <a:buAutoNum type="arabicPeriod"/>
            </a:pPr>
            <a:r>
              <a:rPr lang="fr-FR"/>
              <a:t>Explicabilité dans les IDS</a:t>
            </a:r>
            <a:endParaRPr/>
          </a:p>
          <a:p>
            <a:pPr indent="-304746" lvl="0" marL="304746" rtl="0" algn="just">
              <a:lnSpc>
                <a:spcPct val="150000"/>
              </a:lnSpc>
              <a:spcBef>
                <a:spcPts val="0"/>
              </a:spcBef>
              <a:spcAft>
                <a:spcPts val="0"/>
              </a:spcAft>
              <a:buSzPts val="2800"/>
              <a:buAutoNum type="arabicPeriod"/>
            </a:pPr>
            <a:r>
              <a:rPr lang="fr-FR"/>
              <a:t>Solution proposée </a:t>
            </a:r>
            <a:endParaRPr/>
          </a:p>
          <a:p>
            <a:pPr indent="-304746" lvl="0" marL="304746" rtl="0" algn="just">
              <a:lnSpc>
                <a:spcPct val="150000"/>
              </a:lnSpc>
              <a:spcBef>
                <a:spcPts val="0"/>
              </a:spcBef>
              <a:spcAft>
                <a:spcPts val="0"/>
              </a:spcAft>
              <a:buSzPts val="2800"/>
              <a:buAutoNum type="arabicPeriod"/>
            </a:pPr>
            <a:r>
              <a:rPr lang="fr-FR"/>
              <a:t>Conclusion et Perspectives</a:t>
            </a:r>
            <a:endParaRPr/>
          </a:p>
        </p:txBody>
      </p:sp>
      <p:sp>
        <p:nvSpPr>
          <p:cNvPr id="140" name="Google Shape;140;p20"/>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10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10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1000"/>
                                        <p:tgtEl>
                                          <p:spTgt spid="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1000"/>
                                        <p:tgtEl>
                                          <p:spTgt spid="1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1000"/>
                                        <p:tgtEl>
                                          <p:spTgt spid="1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1000"/>
                                        <p:tgtEl>
                                          <p:spTgt spid="1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381" name="Shape 381"/>
        <p:cNvGrpSpPr/>
        <p:nvPr/>
      </p:nvGrpSpPr>
      <p:grpSpPr>
        <a:xfrm>
          <a:off x="0" y="0"/>
          <a:ext cx="0" cy="0"/>
          <a:chOff x="0" y="0"/>
          <a:chExt cx="0" cy="0"/>
        </a:xfrm>
      </p:grpSpPr>
      <p:pic>
        <p:nvPicPr>
          <p:cNvPr id="382" name="Google Shape;382;p38"/>
          <p:cNvPicPr preferRelativeResize="0"/>
          <p:nvPr/>
        </p:nvPicPr>
        <p:blipFill rotWithShape="1">
          <a:blip r:embed="rId3">
            <a:alphaModFix/>
          </a:blip>
          <a:srcRect b="0" l="0" r="0" t="0"/>
          <a:stretch/>
        </p:blipFill>
        <p:spPr>
          <a:xfrm>
            <a:off x="3933713" y="1831773"/>
            <a:ext cx="4321398" cy="4134670"/>
          </a:xfrm>
          <a:prstGeom prst="rect">
            <a:avLst/>
          </a:prstGeom>
          <a:noFill/>
          <a:ln>
            <a:noFill/>
          </a:ln>
        </p:spPr>
      </p:pic>
      <p:sp>
        <p:nvSpPr>
          <p:cNvPr id="383" name="Google Shape;383;p38"/>
          <p:cNvSpPr txBox="1"/>
          <p:nvPr/>
        </p:nvSpPr>
        <p:spPr>
          <a:xfrm>
            <a:off x="2432013" y="443750"/>
            <a:ext cx="7324800" cy="69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900" u="sng">
                <a:solidFill>
                  <a:schemeClr val="accent1"/>
                </a:solidFill>
                <a:latin typeface="Calibri"/>
                <a:ea typeface="Calibri"/>
                <a:cs typeface="Calibri"/>
                <a:sym typeface="Calibri"/>
              </a:rPr>
              <a:t>Caractéristiques du CIC-IDS2017</a:t>
            </a:r>
            <a:endParaRPr b="1" sz="3900" u="sng">
              <a:solidFill>
                <a:schemeClr val="accent1"/>
              </a:solidFill>
              <a:latin typeface="Calibri"/>
              <a:ea typeface="Calibri"/>
              <a:cs typeface="Calibri"/>
              <a:sym typeface="Calibri"/>
            </a:endParaRPr>
          </a:p>
        </p:txBody>
      </p:sp>
      <p:sp>
        <p:nvSpPr>
          <p:cNvPr id="384" name="Google Shape;384;p38"/>
          <p:cNvSpPr txBox="1"/>
          <p:nvPr/>
        </p:nvSpPr>
        <p:spPr>
          <a:xfrm>
            <a:off x="9458453" y="2976691"/>
            <a:ext cx="1846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5" name="Google Shape;385;p38"/>
          <p:cNvCxnSpPr/>
          <p:nvPr/>
        </p:nvCxnSpPr>
        <p:spPr>
          <a:xfrm>
            <a:off x="8082730" y="3928583"/>
            <a:ext cx="893793" cy="0"/>
          </a:xfrm>
          <a:prstGeom prst="straightConnector1">
            <a:avLst/>
          </a:prstGeom>
          <a:noFill/>
          <a:ln cap="flat" cmpd="sng" w="28575">
            <a:solidFill>
              <a:schemeClr val="accent1"/>
            </a:solidFill>
            <a:prstDash val="solid"/>
            <a:round/>
            <a:headEnd len="sm" w="sm" type="none"/>
            <a:tailEnd len="med" w="med" type="oval"/>
          </a:ln>
        </p:spPr>
      </p:cxnSp>
      <p:sp>
        <p:nvSpPr>
          <p:cNvPr id="386" name="Google Shape;386;p38"/>
          <p:cNvSpPr txBox="1"/>
          <p:nvPr/>
        </p:nvSpPr>
        <p:spPr>
          <a:xfrm>
            <a:off x="9217050" y="3112450"/>
            <a:ext cx="2793300" cy="2293500"/>
          </a:xfrm>
          <a:prstGeom prst="rect">
            <a:avLst/>
          </a:prstGeom>
          <a:noFill/>
          <a:ln>
            <a:noFill/>
          </a:ln>
        </p:spPr>
        <p:txBody>
          <a:bodyPr anchorCtr="0" anchor="t" bIns="45700" lIns="91425" spcFirstLastPara="1" rIns="91425" wrap="square" tIns="45700">
            <a:spAutoFit/>
          </a:bodyPr>
          <a:lstStyle/>
          <a:p>
            <a:pPr indent="0" lvl="0" marL="0" marR="0" rtl="0" algn="l">
              <a:lnSpc>
                <a:spcPct val="142222"/>
              </a:lnSpc>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just">
              <a:lnSpc>
                <a:spcPct val="142222"/>
              </a:lnSpc>
              <a:spcBef>
                <a:spcPts val="0"/>
              </a:spcBef>
              <a:spcAft>
                <a:spcPts val="0"/>
              </a:spcAft>
              <a:buNone/>
            </a:pPr>
            <a:r>
              <a:rPr lang="fr-FR" sz="1500">
                <a:solidFill>
                  <a:schemeClr val="lt1"/>
                </a:solidFill>
                <a:latin typeface="Calibri"/>
                <a:ea typeface="Calibri"/>
                <a:cs typeface="Calibri"/>
                <a:sym typeface="Calibri"/>
              </a:rPr>
              <a:t>ce qui permet aux chercheurs, aux praticiens de la cyber sécurité et aux étudiants de l'utiliser pour leurs études, expériences et le développement d'algorithmes.</a:t>
            </a:r>
            <a:endParaRPr sz="1500">
              <a:solidFill>
                <a:schemeClr val="lt1"/>
              </a:solidFill>
              <a:latin typeface="Calibri"/>
              <a:ea typeface="Calibri"/>
              <a:cs typeface="Calibri"/>
              <a:sym typeface="Calibri"/>
            </a:endParaRPr>
          </a:p>
        </p:txBody>
      </p:sp>
      <p:sp>
        <p:nvSpPr>
          <p:cNvPr id="387" name="Google Shape;387;p38"/>
          <p:cNvSpPr txBox="1"/>
          <p:nvPr/>
        </p:nvSpPr>
        <p:spPr>
          <a:xfrm>
            <a:off x="9020959" y="3092355"/>
            <a:ext cx="23661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900" u="sng">
                <a:solidFill>
                  <a:srgbClr val="5B9BD5"/>
                </a:solidFill>
                <a:latin typeface="Calibri"/>
                <a:ea typeface="Calibri"/>
                <a:cs typeface="Calibri"/>
                <a:sym typeface="Calibri"/>
              </a:rPr>
              <a:t>Accessible au public :</a:t>
            </a:r>
            <a:endParaRPr b="1" sz="1900" u="sng">
              <a:solidFill>
                <a:srgbClr val="5B9BD5"/>
              </a:solidFill>
              <a:latin typeface="Calibri"/>
              <a:ea typeface="Calibri"/>
              <a:cs typeface="Calibri"/>
              <a:sym typeface="Calibri"/>
            </a:endParaRPr>
          </a:p>
        </p:txBody>
      </p:sp>
      <p:sp>
        <p:nvSpPr>
          <p:cNvPr id="388" name="Google Shape;388;p38"/>
          <p:cNvSpPr txBox="1"/>
          <p:nvPr/>
        </p:nvSpPr>
        <p:spPr>
          <a:xfrm>
            <a:off x="569695" y="1831773"/>
            <a:ext cx="32901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900" u="sng">
                <a:solidFill>
                  <a:srgbClr val="5B9BD5"/>
                </a:solidFill>
                <a:latin typeface="Calibri"/>
                <a:ea typeface="Calibri"/>
                <a:cs typeface="Calibri"/>
                <a:sym typeface="Calibri"/>
              </a:rPr>
              <a:t>Environment réseau réaliste :</a:t>
            </a:r>
            <a:endParaRPr b="1" sz="1900" u="sng">
              <a:solidFill>
                <a:srgbClr val="5B9BD5"/>
              </a:solidFill>
              <a:latin typeface="Calibri"/>
              <a:ea typeface="Calibri"/>
              <a:cs typeface="Calibri"/>
              <a:sym typeface="Calibri"/>
            </a:endParaRPr>
          </a:p>
        </p:txBody>
      </p:sp>
      <p:sp>
        <p:nvSpPr>
          <p:cNvPr id="389" name="Google Shape;389;p38"/>
          <p:cNvSpPr txBox="1"/>
          <p:nvPr/>
        </p:nvSpPr>
        <p:spPr>
          <a:xfrm>
            <a:off x="818112" y="1831787"/>
            <a:ext cx="2793300" cy="1965000"/>
          </a:xfrm>
          <a:prstGeom prst="rect">
            <a:avLst/>
          </a:prstGeom>
          <a:noFill/>
          <a:ln>
            <a:noFill/>
          </a:ln>
        </p:spPr>
        <p:txBody>
          <a:bodyPr anchorCtr="0" anchor="t" bIns="45700" lIns="91425" spcFirstLastPara="1" rIns="91425" wrap="square" tIns="45700">
            <a:spAutoFit/>
          </a:bodyPr>
          <a:lstStyle/>
          <a:p>
            <a:pPr indent="0" lvl="0" marL="0" marR="0" rtl="0" algn="just">
              <a:lnSpc>
                <a:spcPct val="142222"/>
              </a:lnSpc>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just">
              <a:lnSpc>
                <a:spcPct val="142222"/>
              </a:lnSpc>
              <a:spcBef>
                <a:spcPts val="0"/>
              </a:spcBef>
              <a:spcAft>
                <a:spcPts val="0"/>
              </a:spcAft>
              <a:buNone/>
            </a:pPr>
            <a:r>
              <a:rPr lang="fr-FR" sz="1500">
                <a:solidFill>
                  <a:schemeClr val="lt1"/>
                </a:solidFill>
                <a:latin typeface="Calibri"/>
                <a:ea typeface="Calibri"/>
                <a:cs typeface="Calibri"/>
                <a:sym typeface="Calibri"/>
              </a:rPr>
              <a:t>cela qui garantit que l'ensemble de données reflète les complexités et les dynamiques des scénarios de réseau du monde réel.</a:t>
            </a:r>
            <a:endParaRPr sz="1500">
              <a:solidFill>
                <a:schemeClr val="lt1"/>
              </a:solidFill>
              <a:latin typeface="Calibri"/>
              <a:ea typeface="Calibri"/>
              <a:cs typeface="Calibri"/>
              <a:sym typeface="Calibri"/>
            </a:endParaRPr>
          </a:p>
        </p:txBody>
      </p:sp>
      <p:sp>
        <p:nvSpPr>
          <p:cNvPr id="390" name="Google Shape;390;p38"/>
          <p:cNvSpPr txBox="1"/>
          <p:nvPr/>
        </p:nvSpPr>
        <p:spPr>
          <a:xfrm>
            <a:off x="556995" y="4249430"/>
            <a:ext cx="3070800" cy="1965000"/>
          </a:xfrm>
          <a:prstGeom prst="rect">
            <a:avLst/>
          </a:prstGeom>
          <a:noFill/>
          <a:ln>
            <a:noFill/>
          </a:ln>
        </p:spPr>
        <p:txBody>
          <a:bodyPr anchorCtr="0" anchor="t" bIns="45700" lIns="91425" spcFirstLastPara="1" rIns="91425" wrap="square" tIns="45700">
            <a:spAutoFit/>
          </a:bodyPr>
          <a:lstStyle/>
          <a:p>
            <a:pPr indent="0" lvl="0" marL="0" marR="0" rtl="0" algn="just">
              <a:lnSpc>
                <a:spcPct val="142222"/>
              </a:lnSpc>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just">
              <a:lnSpc>
                <a:spcPct val="142222"/>
              </a:lnSpc>
              <a:spcBef>
                <a:spcPts val="0"/>
              </a:spcBef>
              <a:spcAft>
                <a:spcPts val="0"/>
              </a:spcAft>
              <a:buNone/>
            </a:pPr>
            <a:r>
              <a:rPr lang="fr-FR" sz="1500">
                <a:solidFill>
                  <a:schemeClr val="lt1"/>
                </a:solidFill>
                <a:latin typeface="Calibri"/>
                <a:ea typeface="Calibri"/>
                <a:cs typeface="Calibri"/>
                <a:sym typeface="Calibri"/>
              </a:rPr>
              <a:t>Le jeu de données CIC-IDS2017 propose une vaste gamme de scénarios d'attaque qui englobent différents types d'attaques basées sur le réseau. </a:t>
            </a:r>
            <a:endParaRPr sz="1500">
              <a:solidFill>
                <a:schemeClr val="lt1"/>
              </a:solidFill>
              <a:latin typeface="Calibri"/>
              <a:ea typeface="Calibri"/>
              <a:cs typeface="Calibri"/>
              <a:sym typeface="Calibri"/>
            </a:endParaRPr>
          </a:p>
        </p:txBody>
      </p:sp>
      <p:sp>
        <p:nvSpPr>
          <p:cNvPr id="391" name="Google Shape;391;p38"/>
          <p:cNvSpPr txBox="1"/>
          <p:nvPr/>
        </p:nvSpPr>
        <p:spPr>
          <a:xfrm>
            <a:off x="273500" y="4249425"/>
            <a:ext cx="33543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900" u="sng">
                <a:solidFill>
                  <a:srgbClr val="5B9BD5"/>
                </a:solidFill>
                <a:latin typeface="Calibri"/>
                <a:ea typeface="Calibri"/>
                <a:cs typeface="Calibri"/>
                <a:sym typeface="Calibri"/>
              </a:rPr>
              <a:t>Scénarios d’attaque </a:t>
            </a:r>
            <a:r>
              <a:rPr b="1" lang="fr-FR" sz="1900" u="sng">
                <a:solidFill>
                  <a:srgbClr val="5B9BD5"/>
                </a:solidFill>
                <a:latin typeface="Calibri"/>
                <a:ea typeface="Calibri"/>
                <a:cs typeface="Calibri"/>
                <a:sym typeface="Calibri"/>
              </a:rPr>
              <a:t>diversifiés</a:t>
            </a:r>
            <a:r>
              <a:rPr b="1" lang="fr-FR" sz="1900" u="sng">
                <a:solidFill>
                  <a:srgbClr val="5B9BD5"/>
                </a:solidFill>
                <a:latin typeface="Calibri"/>
                <a:ea typeface="Calibri"/>
                <a:cs typeface="Calibri"/>
                <a:sym typeface="Calibri"/>
              </a:rPr>
              <a:t> :</a:t>
            </a:r>
            <a:endParaRPr b="1" sz="1900" u="sng">
              <a:solidFill>
                <a:srgbClr val="5B9BD5"/>
              </a:solidFill>
              <a:latin typeface="Calibri"/>
              <a:ea typeface="Calibri"/>
              <a:cs typeface="Calibri"/>
              <a:sym typeface="Calibri"/>
            </a:endParaRPr>
          </a:p>
        </p:txBody>
      </p:sp>
      <p:cxnSp>
        <p:nvCxnSpPr>
          <p:cNvPr id="392" name="Google Shape;392;p38"/>
          <p:cNvCxnSpPr/>
          <p:nvPr/>
        </p:nvCxnSpPr>
        <p:spPr>
          <a:xfrm rot="10800000">
            <a:off x="3737593" y="2269457"/>
            <a:ext cx="1146900" cy="0"/>
          </a:xfrm>
          <a:prstGeom prst="straightConnector1">
            <a:avLst/>
          </a:prstGeom>
          <a:noFill/>
          <a:ln cap="flat" cmpd="sng" w="28575">
            <a:solidFill>
              <a:schemeClr val="accent1"/>
            </a:solidFill>
            <a:prstDash val="solid"/>
            <a:round/>
            <a:headEnd len="sm" w="sm" type="none"/>
            <a:tailEnd len="med" w="med" type="oval"/>
          </a:ln>
        </p:spPr>
      </p:cxnSp>
      <p:cxnSp>
        <p:nvCxnSpPr>
          <p:cNvPr id="393" name="Google Shape;393;p38"/>
          <p:cNvCxnSpPr/>
          <p:nvPr/>
        </p:nvCxnSpPr>
        <p:spPr>
          <a:xfrm rot="10800000">
            <a:off x="3627800" y="4770025"/>
            <a:ext cx="1256700" cy="18900"/>
          </a:xfrm>
          <a:prstGeom prst="straightConnector1">
            <a:avLst/>
          </a:prstGeom>
          <a:noFill/>
          <a:ln cap="flat" cmpd="sng" w="28575">
            <a:solidFill>
              <a:schemeClr val="accent1"/>
            </a:solidFill>
            <a:prstDash val="solid"/>
            <a:round/>
            <a:headEnd len="sm" w="sm" type="none"/>
            <a:tailEnd len="med" w="med" type="oval"/>
          </a:ln>
        </p:spPr>
      </p:cxnSp>
      <p:sp>
        <p:nvSpPr>
          <p:cNvPr id="394" name="Google Shape;394;p38"/>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9"/>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3 - IA pour la détection d'intrusion</a:t>
            </a:r>
            <a:endParaRPr b="1" sz="5200">
              <a:solidFill>
                <a:schemeClr val="accent1"/>
              </a:solidFill>
            </a:endParaRPr>
          </a:p>
        </p:txBody>
      </p:sp>
      <p:sp>
        <p:nvSpPr>
          <p:cNvPr id="401" name="Google Shape;401;p39"/>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Le jeu de données CIC-IDS2017</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Problème de déséquilibre de données</a:t>
            </a:r>
            <a:endParaRPr b="1">
              <a:solidFill>
                <a:srgbClr val="5B9BD5"/>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Choix de modèles</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402" name="Google Shape;402;p39"/>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Effect filter="fade" transition="in">
                                      <p:cBhvr>
                                        <p:cTn dur="1000"/>
                                        <p:tgtEl>
                                          <p:spTgt spid="4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1" st="1"/>
                                            </p:txEl>
                                          </p:spTgt>
                                        </p:tgtEl>
                                        <p:attrNameLst>
                                          <p:attrName>style.visibility</p:attrName>
                                        </p:attrNameLst>
                                      </p:cBhvr>
                                      <p:to>
                                        <p:strVal val="visible"/>
                                      </p:to>
                                    </p:set>
                                    <p:animEffect filter="fade" transition="in">
                                      <p:cBhvr>
                                        <p:cTn dur="1000"/>
                                        <p:tgtEl>
                                          <p:spTgt spid="4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2" st="2"/>
                                            </p:txEl>
                                          </p:spTgt>
                                        </p:tgtEl>
                                        <p:attrNameLst>
                                          <p:attrName>style.visibility</p:attrName>
                                        </p:attrNameLst>
                                      </p:cBhvr>
                                      <p:to>
                                        <p:strVal val="visible"/>
                                      </p:to>
                                    </p:set>
                                    <p:animEffect filter="fade" transition="in">
                                      <p:cBhvr>
                                        <p:cTn dur="1000"/>
                                        <p:tgtEl>
                                          <p:spTgt spid="4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3" st="3"/>
                                            </p:txEl>
                                          </p:spTgt>
                                        </p:tgtEl>
                                        <p:attrNameLst>
                                          <p:attrName>style.visibility</p:attrName>
                                        </p:attrNameLst>
                                      </p:cBhvr>
                                      <p:to>
                                        <p:strVal val="visible"/>
                                      </p:to>
                                    </p:set>
                                    <p:animEffect filter="fade" transition="in">
                                      <p:cBhvr>
                                        <p:cTn dur="1000"/>
                                        <p:tgtEl>
                                          <p:spTgt spid="4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4" st="4"/>
                                            </p:txEl>
                                          </p:spTgt>
                                        </p:tgtEl>
                                        <p:attrNameLst>
                                          <p:attrName>style.visibility</p:attrName>
                                        </p:attrNameLst>
                                      </p:cBhvr>
                                      <p:to>
                                        <p:strVal val="visible"/>
                                      </p:to>
                                    </p:set>
                                    <p:animEffect filter="fade" transition="in">
                                      <p:cBhvr>
                                        <p:cTn dur="1000"/>
                                        <p:tgtEl>
                                          <p:spTgt spid="4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5" st="5"/>
                                            </p:txEl>
                                          </p:spTgt>
                                        </p:tgtEl>
                                        <p:attrNameLst>
                                          <p:attrName>style.visibility</p:attrName>
                                        </p:attrNameLst>
                                      </p:cBhvr>
                                      <p:to>
                                        <p:strVal val="visible"/>
                                      </p:to>
                                    </p:set>
                                    <p:animEffect filter="fade" transition="in">
                                      <p:cBhvr>
                                        <p:cTn dur="1000"/>
                                        <p:tgtEl>
                                          <p:spTgt spid="4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6" st="6"/>
                                            </p:txEl>
                                          </p:spTgt>
                                        </p:tgtEl>
                                        <p:attrNameLst>
                                          <p:attrName>style.visibility</p:attrName>
                                        </p:attrNameLst>
                                      </p:cBhvr>
                                      <p:to>
                                        <p:strVal val="visible"/>
                                      </p:to>
                                    </p:set>
                                    <p:animEffect filter="fade" transition="in">
                                      <p:cBhvr>
                                        <p:cTn dur="1000"/>
                                        <p:tgtEl>
                                          <p:spTgt spid="40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0"/>
          <p:cNvSpPr txBox="1"/>
          <p:nvPr/>
        </p:nvSpPr>
        <p:spPr>
          <a:xfrm>
            <a:off x="2186934" y="427062"/>
            <a:ext cx="781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Problème de déséquilibre de données</a:t>
            </a:r>
            <a:endParaRPr b="1" sz="3600" u="sng">
              <a:solidFill>
                <a:schemeClr val="accent1"/>
              </a:solidFill>
              <a:latin typeface="Calibri"/>
              <a:ea typeface="Calibri"/>
              <a:cs typeface="Calibri"/>
              <a:sym typeface="Calibri"/>
            </a:endParaRPr>
          </a:p>
        </p:txBody>
      </p:sp>
      <p:sp>
        <p:nvSpPr>
          <p:cNvPr id="408" name="Google Shape;408;p40"/>
          <p:cNvSpPr/>
          <p:nvPr/>
        </p:nvSpPr>
        <p:spPr>
          <a:xfrm>
            <a:off x="6321271" y="2537371"/>
            <a:ext cx="728974" cy="7291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txBox="1"/>
          <p:nvPr/>
        </p:nvSpPr>
        <p:spPr>
          <a:xfrm>
            <a:off x="7365265" y="2537371"/>
            <a:ext cx="366327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u="sng">
                <a:solidFill>
                  <a:srgbClr val="5B9BD5"/>
                </a:solidFill>
                <a:latin typeface="Calibri"/>
                <a:ea typeface="Calibri"/>
                <a:cs typeface="Calibri"/>
                <a:sym typeface="Calibri"/>
              </a:rPr>
              <a:t>Sur-échantillonage (over sampling)</a:t>
            </a:r>
            <a:endParaRPr b="1" sz="1600" u="sng">
              <a:solidFill>
                <a:srgbClr val="5B9BD5"/>
              </a:solidFill>
              <a:latin typeface="Calibri"/>
              <a:ea typeface="Calibri"/>
              <a:cs typeface="Calibri"/>
              <a:sym typeface="Calibri"/>
            </a:endParaRPr>
          </a:p>
        </p:txBody>
      </p:sp>
      <p:sp>
        <p:nvSpPr>
          <p:cNvPr id="410" name="Google Shape;410;p40"/>
          <p:cNvSpPr txBox="1"/>
          <p:nvPr/>
        </p:nvSpPr>
        <p:spPr>
          <a:xfrm>
            <a:off x="7365276" y="2875925"/>
            <a:ext cx="3497700" cy="743100"/>
          </a:xfrm>
          <a:prstGeom prst="rect">
            <a:avLst/>
          </a:prstGeom>
          <a:noFill/>
          <a:ln>
            <a:noFill/>
          </a:ln>
        </p:spPr>
        <p:txBody>
          <a:bodyPr anchorCtr="0" anchor="t" bIns="45700" lIns="91425" spcFirstLastPara="1" rIns="91425" wrap="square" tIns="45700">
            <a:spAutoFit/>
          </a:bodyPr>
          <a:lstStyle/>
          <a:p>
            <a:pPr indent="0" lvl="0" marL="0" marR="0" rtl="0" algn="just">
              <a:lnSpc>
                <a:spcPct val="142222"/>
              </a:lnSpc>
              <a:spcBef>
                <a:spcPts val="0"/>
              </a:spcBef>
              <a:spcAft>
                <a:spcPts val="0"/>
              </a:spcAft>
              <a:buNone/>
            </a:pPr>
            <a:r>
              <a:rPr lang="fr-FR" sz="1100">
                <a:solidFill>
                  <a:schemeClr val="lt1"/>
                </a:solidFill>
                <a:latin typeface="Calibri"/>
                <a:ea typeface="Calibri"/>
                <a:cs typeface="Calibri"/>
                <a:sym typeface="Calibri"/>
              </a:rPr>
              <a:t>Cette approche consiste à sur-échantillonner la classe minoritaire en reproduisant les instances existantes. Il vise à accroître la représentation de la classe minoritaire.</a:t>
            </a:r>
            <a:endParaRPr sz="1100">
              <a:solidFill>
                <a:schemeClr val="lt1"/>
              </a:solidFill>
              <a:latin typeface="Calibri"/>
              <a:ea typeface="Calibri"/>
              <a:cs typeface="Calibri"/>
              <a:sym typeface="Calibri"/>
            </a:endParaRPr>
          </a:p>
        </p:txBody>
      </p:sp>
      <p:sp>
        <p:nvSpPr>
          <p:cNvPr id="411" name="Google Shape;411;p40"/>
          <p:cNvSpPr/>
          <p:nvPr/>
        </p:nvSpPr>
        <p:spPr>
          <a:xfrm>
            <a:off x="6321271" y="3724542"/>
            <a:ext cx="728974" cy="72916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txBox="1"/>
          <p:nvPr/>
        </p:nvSpPr>
        <p:spPr>
          <a:xfrm>
            <a:off x="7365265" y="3724542"/>
            <a:ext cx="40265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u="sng">
                <a:solidFill>
                  <a:srgbClr val="5B9BD5"/>
                </a:solidFill>
                <a:latin typeface="Calibri"/>
                <a:ea typeface="Calibri"/>
                <a:cs typeface="Calibri"/>
                <a:sym typeface="Calibri"/>
              </a:rPr>
              <a:t>Sous-échantillonnage (under sampling)</a:t>
            </a:r>
            <a:endParaRPr b="1" sz="1600" u="sng">
              <a:solidFill>
                <a:srgbClr val="5B9BD5"/>
              </a:solidFill>
              <a:latin typeface="Calibri"/>
              <a:ea typeface="Calibri"/>
              <a:cs typeface="Calibri"/>
              <a:sym typeface="Calibri"/>
            </a:endParaRPr>
          </a:p>
        </p:txBody>
      </p:sp>
      <p:sp>
        <p:nvSpPr>
          <p:cNvPr id="413" name="Google Shape;413;p40"/>
          <p:cNvSpPr txBox="1"/>
          <p:nvPr/>
        </p:nvSpPr>
        <p:spPr>
          <a:xfrm>
            <a:off x="7365276" y="4115863"/>
            <a:ext cx="3497700" cy="743100"/>
          </a:xfrm>
          <a:prstGeom prst="rect">
            <a:avLst/>
          </a:prstGeom>
          <a:noFill/>
          <a:ln>
            <a:noFill/>
          </a:ln>
        </p:spPr>
        <p:txBody>
          <a:bodyPr anchorCtr="0" anchor="t" bIns="45700" lIns="91425" spcFirstLastPara="1" rIns="91425" wrap="square" tIns="45700">
            <a:spAutoFit/>
          </a:bodyPr>
          <a:lstStyle/>
          <a:p>
            <a:pPr indent="0" lvl="0" marL="0" marR="0" rtl="0" algn="just">
              <a:lnSpc>
                <a:spcPct val="142222"/>
              </a:lnSpc>
              <a:spcBef>
                <a:spcPts val="0"/>
              </a:spcBef>
              <a:spcAft>
                <a:spcPts val="0"/>
              </a:spcAft>
              <a:buNone/>
            </a:pPr>
            <a:r>
              <a:rPr lang="fr-FR" sz="1100">
                <a:solidFill>
                  <a:schemeClr val="lt1"/>
                </a:solidFill>
                <a:latin typeface="Calibri"/>
                <a:ea typeface="Calibri"/>
                <a:cs typeface="Calibri"/>
                <a:sym typeface="Calibri"/>
              </a:rPr>
              <a:t>Cette approche consiste à sous-échantillonner la classe majoritaire en supprimant au hasard des instances. Il vise à réduire la domination de la classe majoritaire.</a:t>
            </a:r>
            <a:endParaRPr sz="1100">
              <a:solidFill>
                <a:schemeClr val="lt1"/>
              </a:solidFill>
              <a:latin typeface="Calibri"/>
              <a:ea typeface="Calibri"/>
              <a:cs typeface="Calibri"/>
              <a:sym typeface="Calibri"/>
            </a:endParaRPr>
          </a:p>
        </p:txBody>
      </p:sp>
      <p:sp>
        <p:nvSpPr>
          <p:cNvPr id="414" name="Google Shape;414;p40"/>
          <p:cNvSpPr/>
          <p:nvPr/>
        </p:nvSpPr>
        <p:spPr>
          <a:xfrm>
            <a:off x="6321271" y="4911713"/>
            <a:ext cx="728974" cy="72916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40"/>
          <p:cNvSpPr txBox="1"/>
          <p:nvPr/>
        </p:nvSpPr>
        <p:spPr>
          <a:xfrm>
            <a:off x="7365266" y="4911713"/>
            <a:ext cx="26366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u="sng">
                <a:solidFill>
                  <a:srgbClr val="5B9BD5"/>
                </a:solidFill>
                <a:latin typeface="Calibri"/>
                <a:ea typeface="Calibri"/>
                <a:cs typeface="Calibri"/>
                <a:sym typeface="Calibri"/>
              </a:rPr>
              <a:t>Échantillonnage hybride</a:t>
            </a:r>
            <a:endParaRPr b="1" sz="1600" u="sng">
              <a:solidFill>
                <a:srgbClr val="5B9BD5"/>
              </a:solidFill>
              <a:latin typeface="Calibri"/>
              <a:ea typeface="Calibri"/>
              <a:cs typeface="Calibri"/>
              <a:sym typeface="Calibri"/>
            </a:endParaRPr>
          </a:p>
        </p:txBody>
      </p:sp>
      <p:sp>
        <p:nvSpPr>
          <p:cNvPr id="416" name="Google Shape;416;p40"/>
          <p:cNvSpPr txBox="1"/>
          <p:nvPr/>
        </p:nvSpPr>
        <p:spPr>
          <a:xfrm>
            <a:off x="7365275" y="5303025"/>
            <a:ext cx="3497700" cy="1224900"/>
          </a:xfrm>
          <a:prstGeom prst="rect">
            <a:avLst/>
          </a:prstGeom>
          <a:noFill/>
          <a:ln>
            <a:noFill/>
          </a:ln>
        </p:spPr>
        <p:txBody>
          <a:bodyPr anchorCtr="0" anchor="t" bIns="45700" lIns="91425" spcFirstLastPara="1" rIns="91425" wrap="square" tIns="45700">
            <a:spAutoFit/>
          </a:bodyPr>
          <a:lstStyle/>
          <a:p>
            <a:pPr indent="0" lvl="0" marL="0" marR="0" rtl="0" algn="just">
              <a:lnSpc>
                <a:spcPct val="142222"/>
              </a:lnSpc>
              <a:spcBef>
                <a:spcPts val="0"/>
              </a:spcBef>
              <a:spcAft>
                <a:spcPts val="0"/>
              </a:spcAft>
              <a:buNone/>
            </a:pPr>
            <a:r>
              <a:rPr lang="fr-FR" sz="1100">
                <a:solidFill>
                  <a:schemeClr val="lt1"/>
                </a:solidFill>
                <a:latin typeface="Calibri"/>
                <a:ea typeface="Calibri"/>
                <a:cs typeface="Calibri"/>
                <a:sym typeface="Calibri"/>
              </a:rPr>
              <a:t>L'échantillonnage hybride combine plusieurs méthodes d'échantillonnage pour créer un ensemble de données d'apprentissage plus équilibré. Il vise à préserver les informations de la classe minoritaire tout en réduisant la domination de la classe majoritaire.</a:t>
            </a:r>
            <a:endParaRPr sz="1100">
              <a:solidFill>
                <a:schemeClr val="lt1"/>
              </a:solidFill>
              <a:latin typeface="Calibri"/>
              <a:ea typeface="Calibri"/>
              <a:cs typeface="Calibri"/>
              <a:sym typeface="Calibri"/>
            </a:endParaRPr>
          </a:p>
        </p:txBody>
      </p:sp>
      <p:sp>
        <p:nvSpPr>
          <p:cNvPr id="417" name="Google Shape;417;p40"/>
          <p:cNvSpPr/>
          <p:nvPr/>
        </p:nvSpPr>
        <p:spPr>
          <a:xfrm>
            <a:off x="6516646" y="2732796"/>
            <a:ext cx="338225" cy="338313"/>
          </a:xfrm>
          <a:custGeom>
            <a:rect b="b" l="l" r="r" t="t"/>
            <a:pathLst>
              <a:path extrusionOk="0" h="1050" w="1051">
                <a:moveTo>
                  <a:pt x="817" y="582"/>
                </a:moveTo>
                <a:lnTo>
                  <a:pt x="817" y="467"/>
                </a:lnTo>
                <a:lnTo>
                  <a:pt x="582" y="467"/>
                </a:lnTo>
                <a:lnTo>
                  <a:pt x="582" y="232"/>
                </a:lnTo>
                <a:lnTo>
                  <a:pt x="467" y="232"/>
                </a:lnTo>
                <a:lnTo>
                  <a:pt x="467" y="467"/>
                </a:lnTo>
                <a:lnTo>
                  <a:pt x="232" y="467"/>
                </a:lnTo>
                <a:lnTo>
                  <a:pt x="232" y="582"/>
                </a:lnTo>
                <a:lnTo>
                  <a:pt x="467" y="582"/>
                </a:lnTo>
                <a:lnTo>
                  <a:pt x="467" y="817"/>
                </a:lnTo>
                <a:lnTo>
                  <a:pt x="582" y="817"/>
                </a:lnTo>
                <a:lnTo>
                  <a:pt x="582" y="582"/>
                </a:lnTo>
                <a:lnTo>
                  <a:pt x="817" y="582"/>
                </a:lnTo>
                <a:close/>
                <a:moveTo>
                  <a:pt x="932" y="0"/>
                </a:moveTo>
                <a:cubicBezTo>
                  <a:pt x="995" y="0"/>
                  <a:pt x="1050" y="54"/>
                  <a:pt x="1050" y="117"/>
                </a:cubicBezTo>
                <a:lnTo>
                  <a:pt x="1050" y="932"/>
                </a:lnTo>
                <a:cubicBezTo>
                  <a:pt x="1050" y="994"/>
                  <a:pt x="995" y="1049"/>
                  <a:pt x="932" y="1049"/>
                </a:cubicBezTo>
                <a:lnTo>
                  <a:pt x="118" y="1049"/>
                </a:lnTo>
                <a:cubicBezTo>
                  <a:pt x="52" y="1049"/>
                  <a:pt x="0" y="994"/>
                  <a:pt x="0" y="932"/>
                </a:cubicBezTo>
                <a:lnTo>
                  <a:pt x="0" y="117"/>
                </a:lnTo>
                <a:cubicBezTo>
                  <a:pt x="0" y="54"/>
                  <a:pt x="52" y="0"/>
                  <a:pt x="118" y="0"/>
                </a:cubicBezTo>
                <a:lnTo>
                  <a:pt x="93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40"/>
          <p:cNvSpPr/>
          <p:nvPr/>
        </p:nvSpPr>
        <p:spPr>
          <a:xfrm>
            <a:off x="6516646" y="3920257"/>
            <a:ext cx="337646" cy="337734"/>
          </a:xfrm>
          <a:custGeom>
            <a:rect b="b" l="l" r="r" t="t"/>
            <a:pathLst>
              <a:path extrusionOk="0" h="1051" w="1051">
                <a:moveTo>
                  <a:pt x="817" y="582"/>
                </a:moveTo>
                <a:lnTo>
                  <a:pt x="817" y="468"/>
                </a:lnTo>
                <a:lnTo>
                  <a:pt x="232" y="468"/>
                </a:lnTo>
                <a:lnTo>
                  <a:pt x="232" y="582"/>
                </a:lnTo>
                <a:lnTo>
                  <a:pt x="817" y="582"/>
                </a:lnTo>
                <a:close/>
                <a:moveTo>
                  <a:pt x="932" y="0"/>
                </a:moveTo>
                <a:cubicBezTo>
                  <a:pt x="995" y="0"/>
                  <a:pt x="1050" y="55"/>
                  <a:pt x="1050" y="118"/>
                </a:cubicBezTo>
                <a:lnTo>
                  <a:pt x="1050" y="932"/>
                </a:lnTo>
                <a:cubicBezTo>
                  <a:pt x="1050" y="995"/>
                  <a:pt x="995" y="1050"/>
                  <a:pt x="932" y="1050"/>
                </a:cubicBezTo>
                <a:lnTo>
                  <a:pt x="117" y="1050"/>
                </a:lnTo>
                <a:cubicBezTo>
                  <a:pt x="54" y="1050"/>
                  <a:pt x="0" y="995"/>
                  <a:pt x="0" y="932"/>
                </a:cubicBezTo>
                <a:lnTo>
                  <a:pt x="0" y="118"/>
                </a:lnTo>
                <a:cubicBezTo>
                  <a:pt x="0" y="55"/>
                  <a:pt x="54" y="0"/>
                  <a:pt x="117" y="0"/>
                </a:cubicBezTo>
                <a:lnTo>
                  <a:pt x="93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40"/>
          <p:cNvSpPr/>
          <p:nvPr/>
        </p:nvSpPr>
        <p:spPr>
          <a:xfrm>
            <a:off x="6516646" y="5107428"/>
            <a:ext cx="337646" cy="337734"/>
          </a:xfrm>
          <a:custGeom>
            <a:rect b="b" l="l" r="r" t="t"/>
            <a:pathLst>
              <a:path extrusionOk="0" h="1165" w="1166">
                <a:moveTo>
                  <a:pt x="902" y="757"/>
                </a:moveTo>
                <a:lnTo>
                  <a:pt x="758" y="757"/>
                </a:lnTo>
                <a:lnTo>
                  <a:pt x="758" y="525"/>
                </a:lnTo>
                <a:lnTo>
                  <a:pt x="640" y="525"/>
                </a:lnTo>
                <a:lnTo>
                  <a:pt x="640" y="757"/>
                </a:lnTo>
                <a:lnTo>
                  <a:pt x="495" y="757"/>
                </a:lnTo>
                <a:lnTo>
                  <a:pt x="700" y="962"/>
                </a:lnTo>
                <a:lnTo>
                  <a:pt x="902" y="757"/>
                </a:lnTo>
                <a:close/>
                <a:moveTo>
                  <a:pt x="263" y="407"/>
                </a:moveTo>
                <a:lnTo>
                  <a:pt x="408" y="407"/>
                </a:lnTo>
                <a:lnTo>
                  <a:pt x="408" y="639"/>
                </a:lnTo>
                <a:lnTo>
                  <a:pt x="525" y="639"/>
                </a:lnTo>
                <a:lnTo>
                  <a:pt x="525" y="407"/>
                </a:lnTo>
                <a:lnTo>
                  <a:pt x="670" y="407"/>
                </a:lnTo>
                <a:lnTo>
                  <a:pt x="465" y="202"/>
                </a:lnTo>
                <a:lnTo>
                  <a:pt x="263" y="407"/>
                </a:lnTo>
                <a:close/>
                <a:moveTo>
                  <a:pt x="583" y="0"/>
                </a:moveTo>
                <a:cubicBezTo>
                  <a:pt x="905" y="0"/>
                  <a:pt x="1165" y="259"/>
                  <a:pt x="1165" y="582"/>
                </a:cubicBezTo>
                <a:cubicBezTo>
                  <a:pt x="1165" y="905"/>
                  <a:pt x="905" y="1164"/>
                  <a:pt x="583" y="1164"/>
                </a:cubicBezTo>
                <a:cubicBezTo>
                  <a:pt x="260" y="1164"/>
                  <a:pt x="0" y="905"/>
                  <a:pt x="0" y="582"/>
                </a:cubicBezTo>
                <a:cubicBezTo>
                  <a:pt x="0" y="259"/>
                  <a:pt x="260" y="0"/>
                  <a:pt x="58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sz="1800">
              <a:solidFill>
                <a:schemeClr val="dk1"/>
              </a:solidFill>
              <a:latin typeface="Arial"/>
              <a:ea typeface="Arial"/>
              <a:cs typeface="Arial"/>
              <a:sym typeface="Arial"/>
            </a:endParaRPr>
          </a:p>
        </p:txBody>
      </p:sp>
      <p:pic>
        <p:nvPicPr>
          <p:cNvPr id="420" name="Google Shape;420;p40"/>
          <p:cNvPicPr preferRelativeResize="0"/>
          <p:nvPr/>
        </p:nvPicPr>
        <p:blipFill rotWithShape="1">
          <a:blip r:embed="rId3">
            <a:alphaModFix/>
          </a:blip>
          <a:srcRect b="0" l="0" r="0" t="0"/>
          <a:stretch/>
        </p:blipFill>
        <p:spPr>
          <a:xfrm>
            <a:off x="1362174" y="2346775"/>
            <a:ext cx="4214643" cy="4032529"/>
          </a:xfrm>
          <a:prstGeom prst="rect">
            <a:avLst/>
          </a:prstGeom>
          <a:noFill/>
          <a:ln>
            <a:noFill/>
          </a:ln>
        </p:spPr>
      </p:pic>
      <p:sp>
        <p:nvSpPr>
          <p:cNvPr id="421" name="Google Shape;421;p40"/>
          <p:cNvSpPr txBox="1"/>
          <p:nvPr/>
        </p:nvSpPr>
        <p:spPr>
          <a:xfrm>
            <a:off x="815613" y="1139900"/>
            <a:ext cx="10557600" cy="1062000"/>
          </a:xfrm>
          <a:prstGeom prst="rect">
            <a:avLst/>
          </a:prstGeom>
          <a:noFill/>
          <a:ln>
            <a:noFill/>
          </a:ln>
        </p:spPr>
        <p:txBody>
          <a:bodyPr anchorCtr="0" anchor="t" bIns="45700" lIns="91425" spcFirstLastPara="1" rIns="91425" wrap="square" tIns="45700">
            <a:spAutoFit/>
          </a:bodyPr>
          <a:lstStyle/>
          <a:p>
            <a:pPr indent="0" lvl="0" marL="0" marR="0" rtl="0" algn="ctr">
              <a:lnSpc>
                <a:spcPct val="160000"/>
              </a:lnSpc>
              <a:spcBef>
                <a:spcPts val="0"/>
              </a:spcBef>
              <a:spcAft>
                <a:spcPts val="0"/>
              </a:spcAft>
              <a:buNone/>
            </a:pPr>
            <a:r>
              <a:rPr lang="fr-FR" sz="1500">
                <a:solidFill>
                  <a:schemeClr val="lt1"/>
                </a:solidFill>
                <a:latin typeface="Calibri"/>
                <a:ea typeface="Calibri"/>
                <a:cs typeface="Calibri"/>
                <a:sym typeface="Calibri"/>
              </a:rPr>
              <a:t>L</a:t>
            </a:r>
            <a:r>
              <a:rPr lang="fr-FR" sz="1500">
                <a:solidFill>
                  <a:schemeClr val="lt1"/>
                </a:solidFill>
                <a:latin typeface="Calibri"/>
                <a:ea typeface="Calibri"/>
                <a:cs typeface="Calibri"/>
                <a:sym typeface="Calibri"/>
              </a:rPr>
              <a:t>e problème du déséquilibre des données a toujours été un défi. Le déséquilibre empêche le modèle d’apprendre le schéma des types d’attaques avec des instances faibles. Cela laisse une vulnérabilité que les attaquants peuvent exploiter dans les systèmes de détection d’intrusion.</a:t>
            </a:r>
            <a:endParaRPr sz="1500">
              <a:solidFill>
                <a:schemeClr val="lt1"/>
              </a:solidFill>
              <a:latin typeface="Calibri"/>
              <a:ea typeface="Calibri"/>
              <a:cs typeface="Calibri"/>
              <a:sym typeface="Calibri"/>
            </a:endParaRPr>
          </a:p>
        </p:txBody>
      </p:sp>
      <p:sp>
        <p:nvSpPr>
          <p:cNvPr id="422" name="Google Shape;422;p40"/>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b="0" l="0" r="0" t="0"/>
          <a:stretch/>
        </p:blipFill>
        <p:spPr>
          <a:xfrm>
            <a:off x="3431504" y="2091422"/>
            <a:ext cx="5325818" cy="3994364"/>
          </a:xfrm>
          <a:prstGeom prst="rect">
            <a:avLst/>
          </a:prstGeom>
          <a:noFill/>
          <a:ln>
            <a:noFill/>
          </a:ln>
        </p:spPr>
      </p:pic>
      <p:grpSp>
        <p:nvGrpSpPr>
          <p:cNvPr id="428" name="Google Shape;428;p41"/>
          <p:cNvGrpSpPr/>
          <p:nvPr/>
        </p:nvGrpSpPr>
        <p:grpSpPr>
          <a:xfrm>
            <a:off x="6321271" y="4911713"/>
            <a:ext cx="4484591" cy="729164"/>
            <a:chOff x="6321271" y="4911713"/>
            <a:chExt cx="4484591" cy="729164"/>
          </a:xfrm>
        </p:grpSpPr>
        <p:grpSp>
          <p:nvGrpSpPr>
            <p:cNvPr id="429" name="Google Shape;429;p41"/>
            <p:cNvGrpSpPr/>
            <p:nvPr/>
          </p:nvGrpSpPr>
          <p:grpSpPr>
            <a:xfrm>
              <a:off x="6321271" y="4911713"/>
              <a:ext cx="4484591" cy="729164"/>
              <a:chOff x="6322918" y="4911713"/>
              <a:chExt cx="4485759" cy="729164"/>
            </a:xfrm>
          </p:grpSpPr>
          <p:sp>
            <p:nvSpPr>
              <p:cNvPr id="430" name="Google Shape;430;p41"/>
              <p:cNvSpPr/>
              <p:nvPr/>
            </p:nvSpPr>
            <p:spPr>
              <a:xfrm>
                <a:off x="6322918" y="4911713"/>
                <a:ext cx="729164" cy="72916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1"/>
              <p:cNvSpPr txBox="1"/>
              <p:nvPr/>
            </p:nvSpPr>
            <p:spPr>
              <a:xfrm>
                <a:off x="7367185" y="5106078"/>
                <a:ext cx="34414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lt1"/>
                    </a:solidFill>
                    <a:latin typeface="Calibri"/>
                    <a:ea typeface="Calibri"/>
                    <a:cs typeface="Calibri"/>
                    <a:sym typeface="Calibri"/>
                  </a:rPr>
                  <a:t>Création d'une nouvelle instance</a:t>
                </a:r>
                <a:endParaRPr b="1" sz="1600">
                  <a:solidFill>
                    <a:schemeClr val="lt1"/>
                  </a:solidFill>
                  <a:latin typeface="Calibri"/>
                  <a:ea typeface="Calibri"/>
                  <a:cs typeface="Calibri"/>
                  <a:sym typeface="Calibri"/>
                </a:endParaRPr>
              </a:p>
            </p:txBody>
          </p:sp>
        </p:grpSp>
        <p:sp>
          <p:nvSpPr>
            <p:cNvPr id="432" name="Google Shape;432;p41"/>
            <p:cNvSpPr/>
            <p:nvPr/>
          </p:nvSpPr>
          <p:spPr>
            <a:xfrm>
              <a:off x="6531348" y="5127087"/>
              <a:ext cx="299676" cy="299763"/>
            </a:xfrm>
            <a:custGeom>
              <a:rect b="b" l="l" r="r" t="t"/>
              <a:pathLst>
                <a:path extrusionOk="0" h="1165" w="1165">
                  <a:moveTo>
                    <a:pt x="874" y="640"/>
                  </a:moveTo>
                  <a:lnTo>
                    <a:pt x="874" y="525"/>
                  </a:lnTo>
                  <a:lnTo>
                    <a:pt x="639" y="525"/>
                  </a:lnTo>
                  <a:lnTo>
                    <a:pt x="639" y="290"/>
                  </a:lnTo>
                  <a:lnTo>
                    <a:pt x="524" y="290"/>
                  </a:lnTo>
                  <a:lnTo>
                    <a:pt x="524" y="525"/>
                  </a:lnTo>
                  <a:lnTo>
                    <a:pt x="289" y="525"/>
                  </a:lnTo>
                  <a:lnTo>
                    <a:pt x="289" y="640"/>
                  </a:lnTo>
                  <a:lnTo>
                    <a:pt x="524" y="640"/>
                  </a:lnTo>
                  <a:lnTo>
                    <a:pt x="524" y="875"/>
                  </a:lnTo>
                  <a:lnTo>
                    <a:pt x="639" y="875"/>
                  </a:lnTo>
                  <a:lnTo>
                    <a:pt x="639" y="640"/>
                  </a:lnTo>
                  <a:lnTo>
                    <a:pt x="874" y="640"/>
                  </a:lnTo>
                  <a:close/>
                  <a:moveTo>
                    <a:pt x="582" y="0"/>
                  </a:moveTo>
                  <a:cubicBezTo>
                    <a:pt x="904" y="0"/>
                    <a:pt x="1164" y="259"/>
                    <a:pt x="1164" y="582"/>
                  </a:cubicBezTo>
                  <a:cubicBezTo>
                    <a:pt x="1164" y="904"/>
                    <a:pt x="905" y="1164"/>
                    <a:pt x="582" y="1164"/>
                  </a:cubicBezTo>
                  <a:cubicBezTo>
                    <a:pt x="260" y="1164"/>
                    <a:pt x="0" y="904"/>
                    <a:pt x="0" y="582"/>
                  </a:cubicBezTo>
                  <a:cubicBezTo>
                    <a:pt x="0" y="259"/>
                    <a:pt x="259" y="0"/>
                    <a:pt x="58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33" name="Google Shape;433;p41"/>
          <p:cNvGrpSpPr/>
          <p:nvPr/>
        </p:nvGrpSpPr>
        <p:grpSpPr>
          <a:xfrm>
            <a:off x="6321271" y="3724542"/>
            <a:ext cx="5070592" cy="729164"/>
            <a:chOff x="6321271" y="3724542"/>
            <a:chExt cx="5070592" cy="729164"/>
          </a:xfrm>
        </p:grpSpPr>
        <p:grpSp>
          <p:nvGrpSpPr>
            <p:cNvPr id="434" name="Google Shape;434;p41"/>
            <p:cNvGrpSpPr/>
            <p:nvPr/>
          </p:nvGrpSpPr>
          <p:grpSpPr>
            <a:xfrm>
              <a:off x="6321271" y="3724542"/>
              <a:ext cx="5070592" cy="729164"/>
              <a:chOff x="6322918" y="3724542"/>
              <a:chExt cx="5071913" cy="729164"/>
            </a:xfrm>
          </p:grpSpPr>
          <p:sp>
            <p:nvSpPr>
              <p:cNvPr id="435" name="Google Shape;435;p41"/>
              <p:cNvSpPr/>
              <p:nvPr/>
            </p:nvSpPr>
            <p:spPr>
              <a:xfrm>
                <a:off x="6322918" y="3724542"/>
                <a:ext cx="729164" cy="72916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41"/>
              <p:cNvSpPr txBox="1"/>
              <p:nvPr/>
            </p:nvSpPr>
            <p:spPr>
              <a:xfrm>
                <a:off x="7367184" y="3919437"/>
                <a:ext cx="40276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lt1"/>
                    </a:solidFill>
                    <a:latin typeface="Calibri"/>
                    <a:ea typeface="Calibri"/>
                    <a:cs typeface="Calibri"/>
                    <a:sym typeface="Calibri"/>
                  </a:rPr>
                  <a:t>Trouver les k voisins</a:t>
                </a:r>
                <a:endParaRPr b="1" sz="1600">
                  <a:solidFill>
                    <a:schemeClr val="lt1"/>
                  </a:solidFill>
                  <a:latin typeface="Calibri"/>
                  <a:ea typeface="Calibri"/>
                  <a:cs typeface="Calibri"/>
                  <a:sym typeface="Calibri"/>
                </a:endParaRPr>
              </a:p>
            </p:txBody>
          </p:sp>
        </p:grpSp>
        <p:sp>
          <p:nvSpPr>
            <p:cNvPr id="437" name="Google Shape;437;p41"/>
            <p:cNvSpPr/>
            <p:nvPr/>
          </p:nvSpPr>
          <p:spPr>
            <a:xfrm>
              <a:off x="6531351" y="3943869"/>
              <a:ext cx="299667" cy="290500"/>
            </a:xfrm>
            <a:custGeom>
              <a:rect b="b" l="l" r="r" t="t"/>
              <a:pathLst>
                <a:path extrusionOk="0" h="1250" w="1286">
                  <a:moveTo>
                    <a:pt x="643" y="0"/>
                  </a:moveTo>
                  <a:cubicBezTo>
                    <a:pt x="995" y="0"/>
                    <a:pt x="1285" y="290"/>
                    <a:pt x="1285" y="643"/>
                  </a:cubicBezTo>
                  <a:lnTo>
                    <a:pt x="1167" y="643"/>
                  </a:lnTo>
                  <a:cubicBezTo>
                    <a:pt x="1167" y="353"/>
                    <a:pt x="933" y="118"/>
                    <a:pt x="643" y="118"/>
                  </a:cubicBezTo>
                  <a:cubicBezTo>
                    <a:pt x="354" y="118"/>
                    <a:pt x="118" y="353"/>
                    <a:pt x="118" y="643"/>
                  </a:cubicBezTo>
                  <a:lnTo>
                    <a:pt x="0" y="643"/>
                  </a:lnTo>
                  <a:cubicBezTo>
                    <a:pt x="0" y="290"/>
                    <a:pt x="290" y="0"/>
                    <a:pt x="643" y="0"/>
                  </a:cubicBezTo>
                  <a:close/>
                  <a:moveTo>
                    <a:pt x="700" y="776"/>
                  </a:moveTo>
                  <a:lnTo>
                    <a:pt x="700" y="968"/>
                  </a:lnTo>
                  <a:lnTo>
                    <a:pt x="899" y="1167"/>
                  </a:lnTo>
                  <a:lnTo>
                    <a:pt x="817" y="1249"/>
                  </a:lnTo>
                  <a:lnTo>
                    <a:pt x="643" y="1074"/>
                  </a:lnTo>
                  <a:lnTo>
                    <a:pt x="468" y="1249"/>
                  </a:lnTo>
                  <a:lnTo>
                    <a:pt x="386" y="1167"/>
                  </a:lnTo>
                  <a:lnTo>
                    <a:pt x="585" y="968"/>
                  </a:lnTo>
                  <a:lnTo>
                    <a:pt x="585" y="776"/>
                  </a:lnTo>
                  <a:cubicBezTo>
                    <a:pt x="533" y="755"/>
                    <a:pt x="498" y="703"/>
                    <a:pt x="498" y="643"/>
                  </a:cubicBezTo>
                  <a:cubicBezTo>
                    <a:pt x="498" y="563"/>
                    <a:pt x="564" y="498"/>
                    <a:pt x="643" y="498"/>
                  </a:cubicBezTo>
                  <a:cubicBezTo>
                    <a:pt x="723" y="498"/>
                    <a:pt x="787" y="563"/>
                    <a:pt x="787" y="643"/>
                  </a:cubicBezTo>
                  <a:cubicBezTo>
                    <a:pt x="787" y="703"/>
                    <a:pt x="752" y="755"/>
                    <a:pt x="700" y="776"/>
                  </a:cubicBezTo>
                  <a:close/>
                  <a:moveTo>
                    <a:pt x="643" y="235"/>
                  </a:moveTo>
                  <a:cubicBezTo>
                    <a:pt x="869" y="235"/>
                    <a:pt x="1050" y="416"/>
                    <a:pt x="1050" y="643"/>
                  </a:cubicBezTo>
                  <a:lnTo>
                    <a:pt x="935" y="643"/>
                  </a:lnTo>
                  <a:cubicBezTo>
                    <a:pt x="935" y="481"/>
                    <a:pt x="805" y="350"/>
                    <a:pt x="643" y="350"/>
                  </a:cubicBezTo>
                  <a:cubicBezTo>
                    <a:pt x="482" y="350"/>
                    <a:pt x="350" y="481"/>
                    <a:pt x="350" y="643"/>
                  </a:cubicBezTo>
                  <a:lnTo>
                    <a:pt x="235" y="643"/>
                  </a:lnTo>
                  <a:cubicBezTo>
                    <a:pt x="235" y="416"/>
                    <a:pt x="416" y="235"/>
                    <a:pt x="643" y="2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sz="1800">
                <a:solidFill>
                  <a:schemeClr val="dk1"/>
                </a:solidFill>
                <a:latin typeface="Arial"/>
                <a:ea typeface="Arial"/>
                <a:cs typeface="Arial"/>
                <a:sym typeface="Arial"/>
              </a:endParaRPr>
            </a:p>
          </p:txBody>
        </p:sp>
      </p:grpSp>
      <p:grpSp>
        <p:nvGrpSpPr>
          <p:cNvPr id="438" name="Google Shape;438;p41"/>
          <p:cNvGrpSpPr/>
          <p:nvPr/>
        </p:nvGrpSpPr>
        <p:grpSpPr>
          <a:xfrm>
            <a:off x="6321271" y="2537371"/>
            <a:ext cx="4707271" cy="729164"/>
            <a:chOff x="6321271" y="2537371"/>
            <a:chExt cx="4707271" cy="729164"/>
          </a:xfrm>
        </p:grpSpPr>
        <p:grpSp>
          <p:nvGrpSpPr>
            <p:cNvPr id="439" name="Google Shape;439;p41"/>
            <p:cNvGrpSpPr/>
            <p:nvPr/>
          </p:nvGrpSpPr>
          <p:grpSpPr>
            <a:xfrm>
              <a:off x="6321271" y="2537371"/>
              <a:ext cx="4707271" cy="729164"/>
              <a:chOff x="6322918" y="2537371"/>
              <a:chExt cx="4708497" cy="729164"/>
            </a:xfrm>
          </p:grpSpPr>
          <p:sp>
            <p:nvSpPr>
              <p:cNvPr id="440" name="Google Shape;440;p41"/>
              <p:cNvSpPr/>
              <p:nvPr/>
            </p:nvSpPr>
            <p:spPr>
              <a:xfrm>
                <a:off x="6322918" y="2537371"/>
                <a:ext cx="729164" cy="7291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41"/>
              <p:cNvSpPr txBox="1"/>
              <p:nvPr/>
            </p:nvSpPr>
            <p:spPr>
              <a:xfrm>
                <a:off x="7367184" y="2732796"/>
                <a:ext cx="366423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lt1"/>
                    </a:solidFill>
                    <a:latin typeface="Calibri"/>
                    <a:ea typeface="Calibri"/>
                    <a:cs typeface="Calibri"/>
                    <a:sym typeface="Calibri"/>
                  </a:rPr>
                  <a:t>Sélection d'exemples</a:t>
                </a:r>
                <a:endParaRPr b="1" sz="1600">
                  <a:solidFill>
                    <a:schemeClr val="lt1"/>
                  </a:solidFill>
                  <a:latin typeface="Calibri"/>
                  <a:ea typeface="Calibri"/>
                  <a:cs typeface="Calibri"/>
                  <a:sym typeface="Calibri"/>
                </a:endParaRPr>
              </a:p>
            </p:txBody>
          </p:sp>
        </p:grpSp>
        <p:sp>
          <p:nvSpPr>
            <p:cNvPr id="442" name="Google Shape;442;p41"/>
            <p:cNvSpPr/>
            <p:nvPr/>
          </p:nvSpPr>
          <p:spPr>
            <a:xfrm>
              <a:off x="6531350" y="2752725"/>
              <a:ext cx="299676" cy="298460"/>
            </a:xfrm>
            <a:custGeom>
              <a:rect b="b" l="l" r="r" t="t"/>
              <a:pathLst>
                <a:path extrusionOk="0" h="1020" w="1021">
                  <a:moveTo>
                    <a:pt x="380" y="642"/>
                  </a:moveTo>
                  <a:cubicBezTo>
                    <a:pt x="525" y="642"/>
                    <a:pt x="643" y="525"/>
                    <a:pt x="643" y="380"/>
                  </a:cubicBezTo>
                  <a:cubicBezTo>
                    <a:pt x="643" y="235"/>
                    <a:pt x="525" y="117"/>
                    <a:pt x="380" y="117"/>
                  </a:cubicBezTo>
                  <a:cubicBezTo>
                    <a:pt x="235" y="117"/>
                    <a:pt x="118" y="235"/>
                    <a:pt x="118" y="380"/>
                  </a:cubicBezTo>
                  <a:cubicBezTo>
                    <a:pt x="118" y="524"/>
                    <a:pt x="235" y="642"/>
                    <a:pt x="380" y="642"/>
                  </a:cubicBezTo>
                  <a:close/>
                  <a:moveTo>
                    <a:pt x="730" y="642"/>
                  </a:moveTo>
                  <a:lnTo>
                    <a:pt x="1020" y="932"/>
                  </a:lnTo>
                  <a:lnTo>
                    <a:pt x="932" y="1019"/>
                  </a:lnTo>
                  <a:lnTo>
                    <a:pt x="643" y="729"/>
                  </a:lnTo>
                  <a:lnTo>
                    <a:pt x="643" y="683"/>
                  </a:lnTo>
                  <a:lnTo>
                    <a:pt x="626" y="667"/>
                  </a:lnTo>
                  <a:cubicBezTo>
                    <a:pt x="561" y="724"/>
                    <a:pt x="473" y="757"/>
                    <a:pt x="380" y="757"/>
                  </a:cubicBezTo>
                  <a:cubicBezTo>
                    <a:pt x="170" y="757"/>
                    <a:pt x="0" y="590"/>
                    <a:pt x="0" y="380"/>
                  </a:cubicBezTo>
                  <a:cubicBezTo>
                    <a:pt x="0" y="169"/>
                    <a:pt x="170" y="0"/>
                    <a:pt x="380" y="0"/>
                  </a:cubicBezTo>
                  <a:cubicBezTo>
                    <a:pt x="591" y="0"/>
                    <a:pt x="757" y="169"/>
                    <a:pt x="757" y="380"/>
                  </a:cubicBezTo>
                  <a:cubicBezTo>
                    <a:pt x="757" y="473"/>
                    <a:pt x="725" y="560"/>
                    <a:pt x="667" y="626"/>
                  </a:cubicBezTo>
                  <a:lnTo>
                    <a:pt x="684" y="642"/>
                  </a:lnTo>
                  <a:lnTo>
                    <a:pt x="730" y="64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sz="1800">
                <a:solidFill>
                  <a:schemeClr val="dk1"/>
                </a:solidFill>
                <a:latin typeface="Arial"/>
                <a:ea typeface="Arial"/>
                <a:cs typeface="Arial"/>
                <a:sym typeface="Arial"/>
              </a:endParaRPr>
            </a:p>
          </p:txBody>
        </p:sp>
      </p:grpSp>
      <p:sp>
        <p:nvSpPr>
          <p:cNvPr id="443" name="Google Shape;443;p41"/>
          <p:cNvSpPr txBox="1"/>
          <p:nvPr/>
        </p:nvSpPr>
        <p:spPr>
          <a:xfrm>
            <a:off x="2186922" y="457425"/>
            <a:ext cx="78150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Technique de sur-échantillonnage minoritaire synthétique (SMOTE)</a:t>
            </a:r>
            <a:endParaRPr b="1" sz="3600" u="sng">
              <a:solidFill>
                <a:schemeClr val="accent1"/>
              </a:solidFill>
              <a:latin typeface="Calibri"/>
              <a:ea typeface="Calibri"/>
              <a:cs typeface="Calibri"/>
              <a:sym typeface="Calibri"/>
            </a:endParaRPr>
          </a:p>
        </p:txBody>
      </p:sp>
      <p:pic>
        <p:nvPicPr>
          <p:cNvPr id="444" name="Google Shape;444;p41"/>
          <p:cNvPicPr preferRelativeResize="0"/>
          <p:nvPr/>
        </p:nvPicPr>
        <p:blipFill rotWithShape="1">
          <a:blip r:embed="rId4">
            <a:alphaModFix/>
          </a:blip>
          <a:srcRect b="0" l="0" r="0" t="0"/>
          <a:stretch/>
        </p:blipFill>
        <p:spPr>
          <a:xfrm>
            <a:off x="365816" y="2091422"/>
            <a:ext cx="5325819" cy="3994364"/>
          </a:xfrm>
          <a:prstGeom prst="rect">
            <a:avLst/>
          </a:prstGeom>
          <a:noFill/>
          <a:ln>
            <a:noFill/>
          </a:ln>
        </p:spPr>
      </p:pic>
      <p:pic>
        <p:nvPicPr>
          <p:cNvPr id="445" name="Google Shape;445;p41"/>
          <p:cNvPicPr preferRelativeResize="0"/>
          <p:nvPr/>
        </p:nvPicPr>
        <p:blipFill rotWithShape="1">
          <a:blip r:embed="rId5">
            <a:alphaModFix/>
          </a:blip>
          <a:srcRect b="0" l="0" r="0" t="0"/>
          <a:stretch/>
        </p:blipFill>
        <p:spPr>
          <a:xfrm>
            <a:off x="353218" y="2091422"/>
            <a:ext cx="5326612" cy="3994959"/>
          </a:xfrm>
          <a:prstGeom prst="rect">
            <a:avLst/>
          </a:prstGeom>
          <a:noFill/>
          <a:ln>
            <a:noFill/>
          </a:ln>
        </p:spPr>
      </p:pic>
      <p:pic>
        <p:nvPicPr>
          <p:cNvPr id="446" name="Google Shape;446;p41"/>
          <p:cNvPicPr preferRelativeResize="0"/>
          <p:nvPr/>
        </p:nvPicPr>
        <p:blipFill rotWithShape="1">
          <a:blip r:embed="rId6">
            <a:alphaModFix/>
          </a:blip>
          <a:srcRect b="0" l="0" r="0" t="0"/>
          <a:stretch/>
        </p:blipFill>
        <p:spPr>
          <a:xfrm>
            <a:off x="362833" y="2091422"/>
            <a:ext cx="5326613" cy="3994959"/>
          </a:xfrm>
          <a:prstGeom prst="rect">
            <a:avLst/>
          </a:prstGeom>
          <a:noFill/>
          <a:ln>
            <a:noFill/>
          </a:ln>
        </p:spPr>
      </p:pic>
      <p:sp>
        <p:nvSpPr>
          <p:cNvPr id="447" name="Google Shape;447;p41"/>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427"/>
                                        </p:tgtEl>
                                        <p:attrNameLst>
                                          <p:attrName>ppt_x</p:attrName>
                                        </p:attrNameLst>
                                      </p:cBhvr>
                                      <p:tavLst>
                                        <p:tav fmla="" tm="0">
                                          <p:val>
                                            <p:strVal val="#ppt_x"/>
                                          </p:val>
                                        </p:tav>
                                        <p:tav fmla="" tm="100000">
                                          <p:val>
                                            <p:strVal val="#ppt_x-1"/>
                                          </p:val>
                                        </p:tav>
                                      </p:tavLst>
                                    </p:anim>
                                    <p:set>
                                      <p:cBhvr>
                                        <p:cTn dur="1" fill="hold">
                                          <p:stCondLst>
                                            <p:cond delay="1000"/>
                                          </p:stCondLst>
                                        </p:cTn>
                                        <p:tgtEl>
                                          <p:spTgt spid="4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42"/>
          <p:cNvPicPr preferRelativeResize="0"/>
          <p:nvPr/>
        </p:nvPicPr>
        <p:blipFill rotWithShape="1">
          <a:blip r:embed="rId3">
            <a:alphaModFix/>
          </a:blip>
          <a:srcRect b="0" l="0" r="0" t="0"/>
          <a:stretch/>
        </p:blipFill>
        <p:spPr>
          <a:xfrm>
            <a:off x="3431106" y="2091600"/>
            <a:ext cx="5326613" cy="3994959"/>
          </a:xfrm>
          <a:prstGeom prst="rect">
            <a:avLst/>
          </a:prstGeom>
          <a:noFill/>
          <a:ln>
            <a:noFill/>
          </a:ln>
        </p:spPr>
      </p:pic>
      <p:pic>
        <p:nvPicPr>
          <p:cNvPr id="453" name="Google Shape;453;p42"/>
          <p:cNvPicPr preferRelativeResize="0"/>
          <p:nvPr/>
        </p:nvPicPr>
        <p:blipFill rotWithShape="1">
          <a:blip r:embed="rId4">
            <a:alphaModFix/>
          </a:blip>
          <a:srcRect b="0" l="0" r="0" t="0"/>
          <a:stretch/>
        </p:blipFill>
        <p:spPr>
          <a:xfrm>
            <a:off x="3431106" y="2091600"/>
            <a:ext cx="5326611" cy="3994958"/>
          </a:xfrm>
          <a:prstGeom prst="rect">
            <a:avLst/>
          </a:prstGeom>
          <a:noFill/>
          <a:ln>
            <a:noFill/>
          </a:ln>
        </p:spPr>
      </p:pic>
      <p:sp>
        <p:nvSpPr>
          <p:cNvPr id="454" name="Google Shape;454;p42"/>
          <p:cNvSpPr txBox="1"/>
          <p:nvPr/>
        </p:nvSpPr>
        <p:spPr>
          <a:xfrm>
            <a:off x="2186934" y="640675"/>
            <a:ext cx="78150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Technique de sur-échantillonnage minoritaire synthétique (SMOTE)</a:t>
            </a:r>
            <a:endParaRPr b="1" sz="3600" u="sng">
              <a:solidFill>
                <a:schemeClr val="accent1"/>
              </a:solidFill>
              <a:latin typeface="Calibri"/>
              <a:ea typeface="Calibri"/>
              <a:cs typeface="Calibri"/>
              <a:sym typeface="Calibri"/>
            </a:endParaRPr>
          </a:p>
        </p:txBody>
      </p:sp>
      <p:grpSp>
        <p:nvGrpSpPr>
          <p:cNvPr id="455" name="Google Shape;455;p42"/>
          <p:cNvGrpSpPr/>
          <p:nvPr/>
        </p:nvGrpSpPr>
        <p:grpSpPr>
          <a:xfrm>
            <a:off x="363906" y="2091600"/>
            <a:ext cx="11390911" cy="3995608"/>
            <a:chOff x="363906" y="2091600"/>
            <a:chExt cx="11390911" cy="3995608"/>
          </a:xfrm>
        </p:grpSpPr>
        <p:pic>
          <p:nvPicPr>
            <p:cNvPr id="456" name="Google Shape;456;p42"/>
            <p:cNvPicPr preferRelativeResize="0"/>
            <p:nvPr/>
          </p:nvPicPr>
          <p:blipFill rotWithShape="1">
            <a:blip r:embed="rId4">
              <a:alphaModFix/>
            </a:blip>
            <a:srcRect b="0" l="0" r="0" t="0"/>
            <a:stretch/>
          </p:blipFill>
          <p:spPr>
            <a:xfrm>
              <a:off x="363906" y="2092250"/>
              <a:ext cx="5326611" cy="3994958"/>
            </a:xfrm>
            <a:prstGeom prst="rect">
              <a:avLst/>
            </a:prstGeom>
            <a:noFill/>
            <a:ln>
              <a:noFill/>
            </a:ln>
          </p:spPr>
        </p:pic>
        <p:pic>
          <p:nvPicPr>
            <p:cNvPr id="457" name="Google Shape;457;p42"/>
            <p:cNvPicPr preferRelativeResize="0"/>
            <p:nvPr/>
          </p:nvPicPr>
          <p:blipFill rotWithShape="1">
            <a:blip r:embed="rId5">
              <a:alphaModFix/>
            </a:blip>
            <a:srcRect b="0" l="0" r="0" t="0"/>
            <a:stretch/>
          </p:blipFill>
          <p:spPr>
            <a:xfrm>
              <a:off x="6428206" y="2091600"/>
              <a:ext cx="5326611" cy="3994958"/>
            </a:xfrm>
            <a:prstGeom prst="rect">
              <a:avLst/>
            </a:prstGeom>
            <a:noFill/>
            <a:ln>
              <a:noFill/>
            </a:ln>
          </p:spPr>
        </p:pic>
      </p:grpSp>
      <p:sp>
        <p:nvSpPr>
          <p:cNvPr id="458" name="Google Shape;458;p42"/>
          <p:cNvSpPr txBox="1"/>
          <p:nvPr/>
        </p:nvSpPr>
        <p:spPr>
          <a:xfrm>
            <a:off x="8757719" y="3304770"/>
            <a:ext cx="22743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400">
                <a:solidFill>
                  <a:schemeClr val="lt1"/>
                </a:solidFill>
                <a:latin typeface="Calibri"/>
                <a:ea typeface="Calibri"/>
                <a:cs typeface="Calibri"/>
                <a:sym typeface="Calibri"/>
              </a:rPr>
              <a:t>SMOTE</a:t>
            </a:r>
            <a:endParaRPr>
              <a:solidFill>
                <a:schemeClr val="lt1"/>
              </a:solidFill>
              <a:latin typeface="Calibri"/>
              <a:ea typeface="Calibri"/>
              <a:cs typeface="Calibri"/>
              <a:sym typeface="Calibri"/>
            </a:endParaRPr>
          </a:p>
          <a:p>
            <a:pPr indent="0" lvl="0" marL="0" marR="0" rtl="0" algn="ctr">
              <a:spcBef>
                <a:spcPts val="0"/>
              </a:spcBef>
              <a:spcAft>
                <a:spcPts val="0"/>
              </a:spcAft>
              <a:buNone/>
            </a:pPr>
            <a:r>
              <a:rPr lang="fr-FR" sz="2400">
                <a:solidFill>
                  <a:schemeClr val="lt1"/>
                </a:solidFill>
                <a:latin typeface="Calibri"/>
                <a:ea typeface="Calibri"/>
                <a:cs typeface="Calibri"/>
                <a:sym typeface="Calibri"/>
              </a:rPr>
              <a:t> + </a:t>
            </a:r>
            <a:endParaRPr>
              <a:solidFill>
                <a:schemeClr val="lt1"/>
              </a:solidFill>
              <a:latin typeface="Calibri"/>
              <a:ea typeface="Calibri"/>
              <a:cs typeface="Calibri"/>
              <a:sym typeface="Calibri"/>
            </a:endParaRPr>
          </a:p>
          <a:p>
            <a:pPr indent="0" lvl="0" marL="0" marR="0" rtl="0" algn="ctr">
              <a:spcBef>
                <a:spcPts val="0"/>
              </a:spcBef>
              <a:spcAft>
                <a:spcPts val="0"/>
              </a:spcAft>
              <a:buNone/>
            </a:pPr>
            <a:r>
              <a:rPr lang="fr-FR" sz="2400">
                <a:solidFill>
                  <a:schemeClr val="lt1"/>
                </a:solidFill>
                <a:latin typeface="Calibri"/>
                <a:ea typeface="Calibri"/>
                <a:cs typeface="Calibri"/>
                <a:sym typeface="Calibri"/>
              </a:rPr>
              <a:t>Sous échantillonnage</a:t>
            </a:r>
            <a:endParaRPr sz="2400">
              <a:solidFill>
                <a:schemeClr val="lt1"/>
              </a:solidFill>
              <a:latin typeface="Calibri"/>
              <a:ea typeface="Calibri"/>
              <a:cs typeface="Calibri"/>
              <a:sym typeface="Calibri"/>
            </a:endParaRPr>
          </a:p>
        </p:txBody>
      </p:sp>
      <p:grpSp>
        <p:nvGrpSpPr>
          <p:cNvPr id="459" name="Google Shape;459;p42"/>
          <p:cNvGrpSpPr/>
          <p:nvPr/>
        </p:nvGrpSpPr>
        <p:grpSpPr>
          <a:xfrm>
            <a:off x="2654154" y="2151450"/>
            <a:ext cx="6935944" cy="369300"/>
            <a:chOff x="2654846" y="2151450"/>
            <a:chExt cx="6937750" cy="369300"/>
          </a:xfrm>
        </p:grpSpPr>
        <p:sp>
          <p:nvSpPr>
            <p:cNvPr id="460" name="Google Shape;460;p42"/>
            <p:cNvSpPr txBox="1"/>
            <p:nvPr/>
          </p:nvSpPr>
          <p:spPr>
            <a:xfrm>
              <a:off x="8815296" y="2151450"/>
              <a:ext cx="77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a:solidFill>
                    <a:schemeClr val="dk1"/>
                  </a:solidFill>
                  <a:latin typeface="Calibri"/>
                  <a:ea typeface="Calibri"/>
                  <a:cs typeface="Calibri"/>
                  <a:sym typeface="Calibri"/>
                </a:rPr>
                <a:t>Avant</a:t>
              </a:r>
              <a:endParaRPr b="1" sz="1800">
                <a:solidFill>
                  <a:schemeClr val="dk1"/>
                </a:solidFill>
                <a:latin typeface="Calibri"/>
                <a:ea typeface="Calibri"/>
                <a:cs typeface="Calibri"/>
                <a:sym typeface="Calibri"/>
              </a:endParaRPr>
            </a:p>
          </p:txBody>
        </p:sp>
        <p:sp>
          <p:nvSpPr>
            <p:cNvPr id="461" name="Google Shape;461;p42"/>
            <p:cNvSpPr txBox="1"/>
            <p:nvPr/>
          </p:nvSpPr>
          <p:spPr>
            <a:xfrm>
              <a:off x="2654846" y="2151450"/>
              <a:ext cx="77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a:solidFill>
                    <a:schemeClr val="dk1"/>
                  </a:solidFill>
                  <a:latin typeface="Calibri"/>
                  <a:ea typeface="Calibri"/>
                  <a:cs typeface="Calibri"/>
                  <a:sym typeface="Calibri"/>
                </a:rPr>
                <a:t>Après</a:t>
              </a:r>
              <a:endParaRPr b="1" sz="1800">
                <a:solidFill>
                  <a:schemeClr val="dk1"/>
                </a:solidFill>
                <a:latin typeface="Calibri"/>
                <a:ea typeface="Calibri"/>
                <a:cs typeface="Calibri"/>
                <a:sym typeface="Calibri"/>
              </a:endParaRPr>
            </a:p>
          </p:txBody>
        </p:sp>
      </p:grpSp>
      <p:sp>
        <p:nvSpPr>
          <p:cNvPr id="462" name="Google Shape;462;p42"/>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xit" presetID="10" presetSubtype="0">
                                  <p:stCondLst>
                                    <p:cond delay="0"/>
                                  </p:stCondLst>
                                  <p:childTnLst>
                                    <p:animEffect filter="fade" transition="out">
                                      <p:cBhvr>
                                        <p:cTn dur="500"/>
                                        <p:tgtEl>
                                          <p:spTgt spid="452"/>
                                        </p:tgtEl>
                                      </p:cBhvr>
                                    </p:animEffect>
                                    <p:set>
                                      <p:cBhvr>
                                        <p:cTn dur="1" fill="hold">
                                          <p:stCondLst>
                                            <p:cond delay="50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3"/>
                                        </p:tgtEl>
                                      </p:cBhvr>
                                    </p:animEffect>
                                    <p:set>
                                      <p:cBhvr>
                                        <p:cTn dur="1" fill="hold">
                                          <p:stCondLst>
                                            <p:cond delay="1000"/>
                                          </p:stCondLst>
                                        </p:cTn>
                                        <p:tgtEl>
                                          <p:spTgt spid="4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58"/>
                                        </p:tgtEl>
                                      </p:cBhvr>
                                    </p:animEffect>
                                    <p:set>
                                      <p:cBhvr>
                                        <p:cTn dur="1" fill="hold">
                                          <p:stCondLst>
                                            <p:cond delay="500"/>
                                          </p:stCondLst>
                                        </p:cTn>
                                        <p:tgtEl>
                                          <p:spTgt spid="4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1000"/>
                                        <p:tgtEl>
                                          <p:spTgt spid="45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2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3 - IA pour la détection d'intrusion</a:t>
            </a:r>
            <a:endParaRPr b="1" sz="5200">
              <a:solidFill>
                <a:schemeClr val="accent1"/>
              </a:solidFill>
            </a:endParaRPr>
          </a:p>
        </p:txBody>
      </p:sp>
      <p:sp>
        <p:nvSpPr>
          <p:cNvPr id="469" name="Google Shape;469;p43"/>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Le jeu de données CIC-IDS2017</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Problème de déséquilibre de données</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Choix de modèles</a:t>
            </a:r>
            <a:endParaRPr b="1">
              <a:solidFill>
                <a:srgbClr val="5B9BD5"/>
              </a:solidFill>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470" name="Google Shape;470;p43"/>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1000"/>
                                        <p:tgtEl>
                                          <p:spTgt spid="4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5" st="5"/>
                                            </p:txEl>
                                          </p:spTgt>
                                        </p:tgtEl>
                                        <p:attrNameLst>
                                          <p:attrName>style.visibility</p:attrName>
                                        </p:attrNameLst>
                                      </p:cBhvr>
                                      <p:to>
                                        <p:strVal val="visible"/>
                                      </p:to>
                                    </p:set>
                                    <p:animEffect filter="fade" transition="in">
                                      <p:cBhvr>
                                        <p:cTn dur="1000"/>
                                        <p:tgtEl>
                                          <p:spTgt spid="4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6" st="6"/>
                                            </p:txEl>
                                          </p:spTgt>
                                        </p:tgtEl>
                                        <p:attrNameLst>
                                          <p:attrName>style.visibility</p:attrName>
                                        </p:attrNameLst>
                                      </p:cBhvr>
                                      <p:to>
                                        <p:strVal val="visible"/>
                                      </p:to>
                                    </p:set>
                                    <p:animEffect filter="fade" transition="in">
                                      <p:cBhvr>
                                        <p:cTn dur="1000"/>
                                        <p:tgtEl>
                                          <p:spTgt spid="46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4"/>
          <p:cNvSpPr/>
          <p:nvPr>
            <p:ph idx="2" type="pic"/>
          </p:nvPr>
        </p:nvSpPr>
        <p:spPr>
          <a:xfrm>
            <a:off x="3304833" y="2355619"/>
            <a:ext cx="2133044" cy="2133044"/>
          </a:xfrm>
          <a:prstGeom prst="ellipse">
            <a:avLst/>
          </a:prstGeom>
          <a:noFill/>
          <a:ln>
            <a:noFill/>
          </a:ln>
        </p:spPr>
      </p:sp>
      <p:sp>
        <p:nvSpPr>
          <p:cNvPr id="476" name="Google Shape;476;p44"/>
          <p:cNvSpPr/>
          <p:nvPr>
            <p:ph idx="3" type="pic"/>
          </p:nvPr>
        </p:nvSpPr>
        <p:spPr>
          <a:xfrm>
            <a:off x="6961481" y="2355619"/>
            <a:ext cx="2133044" cy="2133044"/>
          </a:xfrm>
          <a:prstGeom prst="ellipse">
            <a:avLst/>
          </a:prstGeom>
          <a:noFill/>
          <a:ln>
            <a:noFill/>
          </a:ln>
        </p:spPr>
      </p:sp>
      <p:sp>
        <p:nvSpPr>
          <p:cNvPr id="477" name="Google Shape;477;p44"/>
          <p:cNvSpPr txBox="1"/>
          <p:nvPr/>
        </p:nvSpPr>
        <p:spPr>
          <a:xfrm>
            <a:off x="4068666" y="461087"/>
            <a:ext cx="4051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Choix de modèles</a:t>
            </a:r>
            <a:endParaRPr b="1" sz="3600" u="sng">
              <a:solidFill>
                <a:schemeClr val="accent1"/>
              </a:solidFill>
              <a:latin typeface="Calibri"/>
              <a:ea typeface="Calibri"/>
              <a:cs typeface="Calibri"/>
              <a:sym typeface="Calibri"/>
            </a:endParaRPr>
          </a:p>
        </p:txBody>
      </p:sp>
      <p:sp>
        <p:nvSpPr>
          <p:cNvPr id="478" name="Google Shape;478;p44"/>
          <p:cNvSpPr txBox="1"/>
          <p:nvPr/>
        </p:nvSpPr>
        <p:spPr>
          <a:xfrm>
            <a:off x="2538813" y="1257700"/>
            <a:ext cx="71112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60000"/>
              </a:lnSpc>
              <a:spcBef>
                <a:spcPts val="0"/>
              </a:spcBef>
              <a:spcAft>
                <a:spcPts val="0"/>
              </a:spcAft>
              <a:buNone/>
            </a:pPr>
            <a:r>
              <a:rPr lang="fr-FR" sz="1500">
                <a:solidFill>
                  <a:schemeClr val="lt1"/>
                </a:solidFill>
                <a:latin typeface="Calibri"/>
                <a:ea typeface="Calibri"/>
                <a:cs typeface="Calibri"/>
                <a:sym typeface="Calibri"/>
              </a:rPr>
              <a:t>Pour le type de modèles, nous choisissons de tester plusieurs modèles de différents domaines dans le domaine de l'intelligence artificielle,</a:t>
            </a:r>
            <a:endParaRPr sz="1500">
              <a:solidFill>
                <a:schemeClr val="lt1"/>
              </a:solidFill>
              <a:latin typeface="Calibri"/>
              <a:ea typeface="Calibri"/>
              <a:cs typeface="Calibri"/>
              <a:sym typeface="Calibri"/>
            </a:endParaRPr>
          </a:p>
        </p:txBody>
      </p:sp>
      <p:sp>
        <p:nvSpPr>
          <p:cNvPr id="479" name="Google Shape;479;p44"/>
          <p:cNvSpPr/>
          <p:nvPr/>
        </p:nvSpPr>
        <p:spPr>
          <a:xfrm>
            <a:off x="4908770" y="2660419"/>
            <a:ext cx="2437765" cy="2438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44"/>
          <p:cNvSpPr txBox="1"/>
          <p:nvPr/>
        </p:nvSpPr>
        <p:spPr>
          <a:xfrm>
            <a:off x="5225608" y="3525676"/>
            <a:ext cx="180409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4000">
                <a:solidFill>
                  <a:schemeClr val="lt1"/>
                </a:solidFill>
                <a:latin typeface="Lato"/>
                <a:ea typeface="Lato"/>
                <a:cs typeface="Lato"/>
                <a:sym typeface="Lato"/>
              </a:rPr>
              <a:t>IA</a:t>
            </a:r>
            <a:endParaRPr b="1" sz="4000">
              <a:solidFill>
                <a:schemeClr val="lt1"/>
              </a:solidFill>
              <a:latin typeface="Lato"/>
              <a:ea typeface="Lato"/>
              <a:cs typeface="Lato"/>
              <a:sym typeface="Lato"/>
            </a:endParaRPr>
          </a:p>
        </p:txBody>
      </p:sp>
      <p:sp>
        <p:nvSpPr>
          <p:cNvPr id="481" name="Google Shape;481;p44"/>
          <p:cNvSpPr txBox="1"/>
          <p:nvPr/>
        </p:nvSpPr>
        <p:spPr>
          <a:xfrm>
            <a:off x="9378488" y="3325800"/>
            <a:ext cx="20886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900" u="sng">
                <a:solidFill>
                  <a:srgbClr val="5B9BD5"/>
                </a:solidFill>
                <a:latin typeface="Calibri"/>
                <a:ea typeface="Calibri"/>
                <a:cs typeface="Calibri"/>
                <a:sym typeface="Calibri"/>
              </a:rPr>
              <a:t>Machine Learning</a:t>
            </a:r>
            <a:endParaRPr b="1" sz="1900" u="sng">
              <a:solidFill>
                <a:srgbClr val="5B9BD5"/>
              </a:solidFill>
              <a:latin typeface="Calibri"/>
              <a:ea typeface="Calibri"/>
              <a:cs typeface="Calibri"/>
              <a:sym typeface="Calibri"/>
            </a:endParaRPr>
          </a:p>
        </p:txBody>
      </p:sp>
      <p:sp>
        <p:nvSpPr>
          <p:cNvPr id="482" name="Google Shape;482;p44"/>
          <p:cNvSpPr txBox="1"/>
          <p:nvPr/>
        </p:nvSpPr>
        <p:spPr>
          <a:xfrm>
            <a:off x="9378495" y="3710692"/>
            <a:ext cx="2088600" cy="1308300"/>
          </a:xfrm>
          <a:prstGeom prst="rect">
            <a:avLst/>
          </a:prstGeom>
          <a:noFill/>
          <a:ln>
            <a:noFill/>
          </a:ln>
        </p:spPr>
        <p:txBody>
          <a:bodyPr anchorCtr="0" anchor="t" bIns="45700" lIns="91425" spcFirstLastPara="1" rIns="91425" wrap="square" tIns="45700">
            <a:spAutoFit/>
          </a:bodyPr>
          <a:lstStyle/>
          <a:p>
            <a:pPr indent="-323850" lvl="0" marL="457200" rtl="0" algn="l">
              <a:lnSpc>
                <a:spcPct val="142222"/>
              </a:lnSpc>
              <a:spcBef>
                <a:spcPts val="0"/>
              </a:spcBef>
              <a:spcAft>
                <a:spcPts val="0"/>
              </a:spcAft>
              <a:buClr>
                <a:schemeClr val="lt1"/>
              </a:buClr>
              <a:buSzPts val="1500"/>
              <a:buFont typeface="Calibri"/>
              <a:buChar char="●"/>
            </a:pPr>
            <a:r>
              <a:rPr lang="fr-FR" sz="1500">
                <a:solidFill>
                  <a:schemeClr val="lt1"/>
                </a:solidFill>
                <a:latin typeface="Calibri"/>
                <a:ea typeface="Calibri"/>
                <a:cs typeface="Calibri"/>
                <a:sym typeface="Calibri"/>
              </a:rPr>
              <a:t>Decision tree</a:t>
            </a:r>
            <a:endParaRPr sz="1500">
              <a:solidFill>
                <a:schemeClr val="lt1"/>
              </a:solidFill>
              <a:latin typeface="Calibri"/>
              <a:ea typeface="Calibri"/>
              <a:cs typeface="Calibri"/>
              <a:sym typeface="Calibri"/>
            </a:endParaRPr>
          </a:p>
          <a:p>
            <a:pPr indent="-323850" lvl="0" marL="457200" marR="0" rtl="0" algn="l">
              <a:lnSpc>
                <a:spcPct val="142222"/>
              </a:lnSpc>
              <a:spcBef>
                <a:spcPts val="0"/>
              </a:spcBef>
              <a:spcAft>
                <a:spcPts val="0"/>
              </a:spcAft>
              <a:buClr>
                <a:schemeClr val="lt1"/>
              </a:buClr>
              <a:buSzPts val="1500"/>
              <a:buFont typeface="Calibri"/>
              <a:buChar char="●"/>
            </a:pPr>
            <a:r>
              <a:rPr lang="fr-FR" sz="1500">
                <a:solidFill>
                  <a:schemeClr val="lt1"/>
                </a:solidFill>
                <a:latin typeface="Calibri"/>
                <a:ea typeface="Calibri"/>
                <a:cs typeface="Calibri"/>
                <a:sym typeface="Calibri"/>
              </a:rPr>
              <a:t>Random forest</a:t>
            </a:r>
            <a:endParaRPr sz="1500">
              <a:solidFill>
                <a:schemeClr val="lt1"/>
              </a:solidFill>
              <a:latin typeface="Calibri"/>
              <a:ea typeface="Calibri"/>
              <a:cs typeface="Calibri"/>
              <a:sym typeface="Calibri"/>
            </a:endParaRPr>
          </a:p>
          <a:p>
            <a:pPr indent="-323850" lvl="0" marL="457200" marR="0" rtl="0" algn="l">
              <a:lnSpc>
                <a:spcPct val="142222"/>
              </a:lnSpc>
              <a:spcBef>
                <a:spcPts val="0"/>
              </a:spcBef>
              <a:spcAft>
                <a:spcPts val="0"/>
              </a:spcAft>
              <a:buClr>
                <a:schemeClr val="lt1"/>
              </a:buClr>
              <a:buSzPts val="1500"/>
              <a:buFont typeface="Calibri"/>
              <a:buChar char="●"/>
            </a:pPr>
            <a:r>
              <a:rPr lang="fr-FR" sz="1500">
                <a:solidFill>
                  <a:schemeClr val="lt1"/>
                </a:solidFill>
                <a:latin typeface="Calibri"/>
                <a:ea typeface="Calibri"/>
                <a:cs typeface="Calibri"/>
                <a:sym typeface="Calibri"/>
              </a:rPr>
              <a:t>XGBoost</a:t>
            </a:r>
            <a:endParaRPr sz="1500">
              <a:solidFill>
                <a:schemeClr val="lt1"/>
              </a:solidFill>
              <a:latin typeface="Calibri"/>
              <a:ea typeface="Calibri"/>
              <a:cs typeface="Calibri"/>
              <a:sym typeface="Calibri"/>
            </a:endParaRPr>
          </a:p>
          <a:p>
            <a:pPr indent="-323850" lvl="0" marL="457200" marR="0" rtl="0" algn="l">
              <a:lnSpc>
                <a:spcPct val="142222"/>
              </a:lnSpc>
              <a:spcBef>
                <a:spcPts val="0"/>
              </a:spcBef>
              <a:spcAft>
                <a:spcPts val="0"/>
              </a:spcAft>
              <a:buClr>
                <a:schemeClr val="lt1"/>
              </a:buClr>
              <a:buSzPts val="1500"/>
              <a:buFont typeface="Calibri"/>
              <a:buChar char="●"/>
            </a:pPr>
            <a:r>
              <a:rPr lang="fr-FR" sz="1500">
                <a:solidFill>
                  <a:schemeClr val="lt1"/>
                </a:solidFill>
                <a:latin typeface="Calibri"/>
                <a:ea typeface="Calibri"/>
                <a:cs typeface="Calibri"/>
                <a:sym typeface="Calibri"/>
              </a:rPr>
              <a:t>CatBoost</a:t>
            </a:r>
            <a:endParaRPr sz="1500">
              <a:solidFill>
                <a:schemeClr val="lt1"/>
              </a:solidFill>
              <a:latin typeface="Calibri"/>
              <a:ea typeface="Calibri"/>
              <a:cs typeface="Calibri"/>
              <a:sym typeface="Calibri"/>
            </a:endParaRPr>
          </a:p>
        </p:txBody>
      </p:sp>
      <p:sp>
        <p:nvSpPr>
          <p:cNvPr id="483" name="Google Shape;483;p44"/>
          <p:cNvSpPr txBox="1"/>
          <p:nvPr/>
        </p:nvSpPr>
        <p:spPr>
          <a:xfrm>
            <a:off x="1216301" y="3325802"/>
            <a:ext cx="1804200" cy="384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fr-FR" sz="1900" u="sng">
                <a:solidFill>
                  <a:srgbClr val="5B9BD5"/>
                </a:solidFill>
                <a:latin typeface="Calibri"/>
                <a:ea typeface="Calibri"/>
                <a:cs typeface="Calibri"/>
                <a:sym typeface="Calibri"/>
              </a:rPr>
              <a:t>Deep Learning</a:t>
            </a:r>
            <a:endParaRPr b="1" sz="1900" u="sng">
              <a:solidFill>
                <a:srgbClr val="5B9BD5"/>
              </a:solidFill>
              <a:latin typeface="Calibri"/>
              <a:ea typeface="Calibri"/>
              <a:cs typeface="Calibri"/>
              <a:sym typeface="Calibri"/>
            </a:endParaRPr>
          </a:p>
        </p:txBody>
      </p:sp>
      <p:sp>
        <p:nvSpPr>
          <p:cNvPr id="484" name="Google Shape;484;p44"/>
          <p:cNvSpPr txBox="1"/>
          <p:nvPr/>
        </p:nvSpPr>
        <p:spPr>
          <a:xfrm>
            <a:off x="931908" y="3710691"/>
            <a:ext cx="2088600" cy="651600"/>
          </a:xfrm>
          <a:prstGeom prst="rect">
            <a:avLst/>
          </a:prstGeom>
          <a:noFill/>
          <a:ln>
            <a:noFill/>
          </a:ln>
        </p:spPr>
        <p:txBody>
          <a:bodyPr anchorCtr="0" anchor="t" bIns="45700" lIns="91425" spcFirstLastPara="1" rIns="91425" wrap="square" tIns="45700">
            <a:spAutoFit/>
          </a:bodyPr>
          <a:lstStyle/>
          <a:p>
            <a:pPr indent="-323850" lvl="0" marL="457200" marR="0" rtl="1" algn="r">
              <a:lnSpc>
                <a:spcPct val="142222"/>
              </a:lnSpc>
              <a:spcBef>
                <a:spcPts val="0"/>
              </a:spcBef>
              <a:spcAft>
                <a:spcPts val="0"/>
              </a:spcAft>
              <a:buClr>
                <a:schemeClr val="lt1"/>
              </a:buClr>
              <a:buSzPts val="1500"/>
              <a:buFont typeface="Calibri"/>
              <a:buChar char="●"/>
            </a:pPr>
            <a:r>
              <a:rPr lang="fr-FR" sz="1500">
                <a:solidFill>
                  <a:schemeClr val="lt1"/>
                </a:solidFill>
                <a:latin typeface="Calibri"/>
                <a:ea typeface="Calibri"/>
                <a:cs typeface="Calibri"/>
                <a:sym typeface="Calibri"/>
              </a:rPr>
              <a:t>M</a:t>
            </a:r>
            <a:r>
              <a:rPr lang="fr-FR" sz="1500">
                <a:solidFill>
                  <a:schemeClr val="lt1"/>
                </a:solidFill>
                <a:latin typeface="Calibri"/>
                <a:ea typeface="Calibri"/>
                <a:cs typeface="Calibri"/>
                <a:sym typeface="Calibri"/>
              </a:rPr>
              <a:t>LP</a:t>
            </a:r>
            <a:endParaRPr sz="1500">
              <a:solidFill>
                <a:schemeClr val="lt1"/>
              </a:solidFill>
              <a:latin typeface="Calibri"/>
              <a:ea typeface="Calibri"/>
              <a:cs typeface="Calibri"/>
              <a:sym typeface="Calibri"/>
            </a:endParaRPr>
          </a:p>
          <a:p>
            <a:pPr indent="-323850" lvl="0" marL="457200" marR="0" rtl="1" algn="r">
              <a:lnSpc>
                <a:spcPct val="142222"/>
              </a:lnSpc>
              <a:spcBef>
                <a:spcPts val="0"/>
              </a:spcBef>
              <a:spcAft>
                <a:spcPts val="0"/>
              </a:spcAft>
              <a:buClr>
                <a:schemeClr val="lt1"/>
              </a:buClr>
              <a:buSzPts val="1500"/>
              <a:buFont typeface="Calibri"/>
              <a:buChar char="●"/>
            </a:pPr>
            <a:r>
              <a:rPr lang="fr-FR" sz="1500">
                <a:solidFill>
                  <a:schemeClr val="lt1"/>
                </a:solidFill>
                <a:latin typeface="Calibri"/>
                <a:ea typeface="Calibri"/>
                <a:cs typeface="Calibri"/>
                <a:sym typeface="Calibri"/>
              </a:rPr>
              <a:t>TabNet</a:t>
            </a:r>
            <a:endParaRPr sz="1500">
              <a:solidFill>
                <a:schemeClr val="lt1"/>
              </a:solidFill>
              <a:latin typeface="Calibri"/>
              <a:ea typeface="Calibri"/>
              <a:cs typeface="Calibri"/>
              <a:sym typeface="Calibri"/>
            </a:endParaRPr>
          </a:p>
        </p:txBody>
      </p:sp>
      <p:sp>
        <p:nvSpPr>
          <p:cNvPr id="485" name="Google Shape;485;p44"/>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23" presetSubtype="16">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ppt_w</p:attrName>
                                        </p:attrNameLst>
                                      </p:cBhvr>
                                      <p:tavLst>
                                        <p:tav fmla="" tm="0">
                                          <p:val>
                                            <p:strVal val="0"/>
                                          </p:val>
                                        </p:tav>
                                        <p:tav fmla="" tm="100000">
                                          <p:val>
                                            <p:strVal val="#ppt_w"/>
                                          </p:val>
                                        </p:tav>
                                      </p:tavLst>
                                    </p:anim>
                                    <p:anim calcmode="lin" valueType="num">
                                      <p:cBhvr additive="base">
                                        <p:cTn dur="500"/>
                                        <p:tgtEl>
                                          <p:spTgt spid="4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ppt_w</p:attrName>
                                        </p:attrNameLst>
                                      </p:cBhvr>
                                      <p:tavLst>
                                        <p:tav fmla="" tm="0">
                                          <p:val>
                                            <p:strVal val="0"/>
                                          </p:val>
                                        </p:tav>
                                        <p:tav fmla="" tm="100000">
                                          <p:val>
                                            <p:strVal val="#ppt_w"/>
                                          </p:val>
                                        </p:tav>
                                      </p:tavLst>
                                    </p:anim>
                                    <p:anim calcmode="lin" valueType="num">
                                      <p:cBhvr additive="base">
                                        <p:cTn dur="500"/>
                                        <p:tgtEl>
                                          <p:spTgt spid="4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ppt_w</p:attrName>
                                        </p:attrNameLst>
                                      </p:cBhvr>
                                      <p:tavLst>
                                        <p:tav fmla="" tm="0">
                                          <p:val>
                                            <p:strVal val="0"/>
                                          </p:val>
                                        </p:tav>
                                        <p:tav fmla="" tm="100000">
                                          <p:val>
                                            <p:strVal val="#ppt_w"/>
                                          </p:val>
                                        </p:tav>
                                      </p:tavLst>
                                    </p:anim>
                                    <p:anim calcmode="lin" valueType="num">
                                      <p:cBhvr additive="base">
                                        <p:cTn dur="500"/>
                                        <p:tgtEl>
                                          <p:spTgt spid="4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500"/>
                                        <p:tgtEl>
                                          <p:spTgt spid="482"/>
                                        </p:tgtEl>
                                        <p:attrNameLst>
                                          <p:attrName>ppt_w</p:attrName>
                                        </p:attrNameLst>
                                      </p:cBhvr>
                                      <p:tavLst>
                                        <p:tav fmla="" tm="0">
                                          <p:val>
                                            <p:strVal val="0"/>
                                          </p:val>
                                        </p:tav>
                                        <p:tav fmla="" tm="100000">
                                          <p:val>
                                            <p:strVal val="#ppt_w"/>
                                          </p:val>
                                        </p:tav>
                                      </p:tavLst>
                                    </p:anim>
                                    <p:anim calcmode="lin" valueType="num">
                                      <p:cBhvr additive="base">
                                        <p:cTn dur="500"/>
                                        <p:tgtEl>
                                          <p:spTgt spid="4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ppt_w</p:attrName>
                                        </p:attrNameLst>
                                      </p:cBhvr>
                                      <p:tavLst>
                                        <p:tav fmla="" tm="0">
                                          <p:val>
                                            <p:strVal val="0"/>
                                          </p:val>
                                        </p:tav>
                                        <p:tav fmla="" tm="100000">
                                          <p:val>
                                            <p:strVal val="#ppt_w"/>
                                          </p:val>
                                        </p:tav>
                                      </p:tavLst>
                                    </p:anim>
                                    <p:anim calcmode="lin" valueType="num">
                                      <p:cBhvr additive="base">
                                        <p:cTn dur="500"/>
                                        <p:tgtEl>
                                          <p:spTgt spid="4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500"/>
                                        <p:tgtEl>
                                          <p:spTgt spid="484"/>
                                        </p:tgtEl>
                                        <p:attrNameLst>
                                          <p:attrName>ppt_w</p:attrName>
                                        </p:attrNameLst>
                                      </p:cBhvr>
                                      <p:tavLst>
                                        <p:tav fmla="" tm="0">
                                          <p:val>
                                            <p:strVal val="0"/>
                                          </p:val>
                                        </p:tav>
                                        <p:tav fmla="" tm="100000">
                                          <p:val>
                                            <p:strVal val="#ppt_w"/>
                                          </p:val>
                                        </p:tav>
                                      </p:tavLst>
                                    </p:anim>
                                    <p:anim calcmode="lin" valueType="num">
                                      <p:cBhvr additive="base">
                                        <p:cTn dur="500"/>
                                        <p:tgtEl>
                                          <p:spTgt spid="4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5"/>
          <p:cNvSpPr txBox="1"/>
          <p:nvPr/>
        </p:nvSpPr>
        <p:spPr>
          <a:xfrm>
            <a:off x="4068654" y="447987"/>
            <a:ext cx="4051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Machine Learning</a:t>
            </a:r>
            <a:endParaRPr b="1" sz="3600" u="sng">
              <a:solidFill>
                <a:schemeClr val="accent1"/>
              </a:solidFill>
              <a:latin typeface="Calibri"/>
              <a:ea typeface="Calibri"/>
              <a:cs typeface="Calibri"/>
              <a:sym typeface="Calibri"/>
            </a:endParaRPr>
          </a:p>
        </p:txBody>
      </p:sp>
      <p:grpSp>
        <p:nvGrpSpPr>
          <p:cNvPr id="491" name="Google Shape;491;p45"/>
          <p:cNvGrpSpPr/>
          <p:nvPr/>
        </p:nvGrpSpPr>
        <p:grpSpPr>
          <a:xfrm>
            <a:off x="781706" y="1269175"/>
            <a:ext cx="10625388" cy="4642517"/>
            <a:chOff x="775250" y="1243000"/>
            <a:chExt cx="10625388" cy="4642517"/>
          </a:xfrm>
        </p:grpSpPr>
        <p:sp>
          <p:nvSpPr>
            <p:cNvPr id="492" name="Google Shape;492;p45"/>
            <p:cNvSpPr/>
            <p:nvPr/>
          </p:nvSpPr>
          <p:spPr>
            <a:xfrm>
              <a:off x="775250" y="1243000"/>
              <a:ext cx="10545600" cy="4238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5"/>
            <p:cNvGrpSpPr/>
            <p:nvPr/>
          </p:nvGrpSpPr>
          <p:grpSpPr>
            <a:xfrm>
              <a:off x="788187" y="1319190"/>
              <a:ext cx="10612451" cy="4566327"/>
              <a:chOff x="1053825" y="1646390"/>
              <a:chExt cx="10612451" cy="4566327"/>
            </a:xfrm>
          </p:grpSpPr>
          <p:pic>
            <p:nvPicPr>
              <p:cNvPr id="494" name="Google Shape;494;p45"/>
              <p:cNvPicPr preferRelativeResize="0"/>
              <p:nvPr/>
            </p:nvPicPr>
            <p:blipFill rotWithShape="1">
              <a:blip r:embed="rId3">
                <a:alphaModFix/>
              </a:blip>
              <a:srcRect b="0" l="0" r="0" t="0"/>
              <a:stretch/>
            </p:blipFill>
            <p:spPr>
              <a:xfrm>
                <a:off x="1053825" y="2249800"/>
                <a:ext cx="4527020" cy="3018013"/>
              </a:xfrm>
              <a:prstGeom prst="rect">
                <a:avLst/>
              </a:prstGeom>
              <a:noFill/>
              <a:ln>
                <a:noFill/>
              </a:ln>
            </p:spPr>
          </p:pic>
          <p:pic>
            <p:nvPicPr>
              <p:cNvPr id="495" name="Google Shape;495;p45"/>
              <p:cNvPicPr preferRelativeResize="0"/>
              <p:nvPr/>
            </p:nvPicPr>
            <p:blipFill rotWithShape="1">
              <a:blip r:embed="rId4">
                <a:alphaModFix/>
              </a:blip>
              <a:srcRect b="0" l="0" r="0" t="0"/>
              <a:stretch/>
            </p:blipFill>
            <p:spPr>
              <a:xfrm>
                <a:off x="6491769" y="2249800"/>
                <a:ext cx="5174508" cy="3962917"/>
              </a:xfrm>
              <a:prstGeom prst="rect">
                <a:avLst/>
              </a:prstGeom>
              <a:noFill/>
              <a:ln>
                <a:noFill/>
              </a:ln>
            </p:spPr>
          </p:pic>
          <p:sp>
            <p:nvSpPr>
              <p:cNvPr id="496" name="Google Shape;496;p45"/>
              <p:cNvSpPr txBox="1"/>
              <p:nvPr/>
            </p:nvSpPr>
            <p:spPr>
              <a:xfrm>
                <a:off x="2500657" y="1646390"/>
                <a:ext cx="16333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chemeClr val="dk1"/>
                    </a:solidFill>
                    <a:latin typeface="Lato"/>
                    <a:ea typeface="Lato"/>
                    <a:cs typeface="Lato"/>
                    <a:sym typeface="Lato"/>
                  </a:rPr>
                  <a:t>Decision tree</a:t>
                </a:r>
                <a:endParaRPr b="1" sz="1800" u="sng">
                  <a:solidFill>
                    <a:schemeClr val="dk1"/>
                  </a:solidFill>
                  <a:latin typeface="Lato"/>
                  <a:ea typeface="Lato"/>
                  <a:cs typeface="Lato"/>
                  <a:sym typeface="Lato"/>
                </a:endParaRPr>
              </a:p>
            </p:txBody>
          </p:sp>
          <p:sp>
            <p:nvSpPr>
              <p:cNvPr id="497" name="Google Shape;497;p45"/>
              <p:cNvSpPr txBox="1"/>
              <p:nvPr/>
            </p:nvSpPr>
            <p:spPr>
              <a:xfrm>
                <a:off x="8140549" y="1646390"/>
                <a:ext cx="1876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chemeClr val="dk1"/>
                    </a:solidFill>
                    <a:latin typeface="Lato"/>
                    <a:ea typeface="Lato"/>
                    <a:cs typeface="Lato"/>
                    <a:sym typeface="Lato"/>
                  </a:rPr>
                  <a:t>Random Forest</a:t>
                </a:r>
                <a:endParaRPr b="1" sz="1800" u="sng">
                  <a:solidFill>
                    <a:schemeClr val="dk1"/>
                  </a:solidFill>
                  <a:latin typeface="Lato"/>
                  <a:ea typeface="Lato"/>
                  <a:cs typeface="Lato"/>
                  <a:sym typeface="Lato"/>
                </a:endParaRPr>
              </a:p>
            </p:txBody>
          </p:sp>
        </p:grpSp>
      </p:grpSp>
      <p:sp>
        <p:nvSpPr>
          <p:cNvPr id="498" name="Google Shape;498;p45"/>
          <p:cNvSpPr txBox="1"/>
          <p:nvPr/>
        </p:nvSpPr>
        <p:spPr>
          <a:xfrm>
            <a:off x="970563" y="5588500"/>
            <a:ext cx="10247700" cy="1123500"/>
          </a:xfrm>
          <a:prstGeom prst="rect">
            <a:avLst/>
          </a:prstGeom>
          <a:noFill/>
          <a:ln>
            <a:noFill/>
          </a:ln>
        </p:spPr>
        <p:txBody>
          <a:bodyPr anchorCtr="0" anchor="t" bIns="45700" lIns="91425" spcFirstLastPara="1" rIns="91425" wrap="square" tIns="45700">
            <a:spAutoFit/>
          </a:bodyPr>
          <a:lstStyle/>
          <a:p>
            <a:pPr indent="0" lvl="0" marL="0" marR="0" rtl="0" algn="ctr">
              <a:lnSpc>
                <a:spcPct val="173300"/>
              </a:lnSpc>
              <a:spcBef>
                <a:spcPts val="0"/>
              </a:spcBef>
              <a:spcAft>
                <a:spcPts val="0"/>
              </a:spcAft>
              <a:buNone/>
            </a:pPr>
            <a:r>
              <a:rPr lang="fr-FR" sz="1500">
                <a:solidFill>
                  <a:schemeClr val="lt1"/>
                </a:solidFill>
                <a:latin typeface="Calibri"/>
                <a:ea typeface="Calibri"/>
                <a:cs typeface="Calibri"/>
                <a:sym typeface="Calibri"/>
              </a:rPr>
              <a:t>Dans le domaine de l'apprentissage automatique, il existe une pratique courante consistant à utiliser des modèles basés sur des arbres, en particulier lorsque vous travaillez avec des données tabulaires, car ils ont tendance à donner des résultats très favorables.</a:t>
            </a:r>
            <a:endParaRPr sz="1500">
              <a:solidFill>
                <a:schemeClr val="lt1"/>
              </a:solidFill>
              <a:latin typeface="Calibri"/>
              <a:ea typeface="Calibri"/>
              <a:cs typeface="Calibri"/>
              <a:sym typeface="Calibri"/>
            </a:endParaRPr>
          </a:p>
        </p:txBody>
      </p:sp>
      <p:sp>
        <p:nvSpPr>
          <p:cNvPr id="499" name="Google Shape;499;p45"/>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txBox="1"/>
          <p:nvPr/>
        </p:nvSpPr>
        <p:spPr>
          <a:xfrm>
            <a:off x="970563" y="5588500"/>
            <a:ext cx="10247700" cy="1123500"/>
          </a:xfrm>
          <a:prstGeom prst="rect">
            <a:avLst/>
          </a:prstGeom>
          <a:noFill/>
          <a:ln>
            <a:noFill/>
          </a:ln>
        </p:spPr>
        <p:txBody>
          <a:bodyPr anchorCtr="0" anchor="t" bIns="45700" lIns="91425" spcFirstLastPara="1" rIns="91425" wrap="square" tIns="45700">
            <a:spAutoFit/>
          </a:bodyPr>
          <a:lstStyle/>
          <a:p>
            <a:pPr indent="0" lvl="0" marL="0" marR="0" rtl="0" algn="ctr">
              <a:lnSpc>
                <a:spcPct val="173300"/>
              </a:lnSpc>
              <a:spcBef>
                <a:spcPts val="0"/>
              </a:spcBef>
              <a:spcAft>
                <a:spcPts val="0"/>
              </a:spcAft>
              <a:buNone/>
            </a:pPr>
            <a:r>
              <a:rPr lang="fr-FR" sz="1500">
                <a:solidFill>
                  <a:schemeClr val="lt1"/>
                </a:solidFill>
                <a:latin typeface="Calibri"/>
                <a:ea typeface="Calibri"/>
                <a:cs typeface="Calibri"/>
                <a:sym typeface="Calibri"/>
              </a:rPr>
              <a:t>Dans le domaine de l'apprentissage automatique, il existe une pratique courante consistant à utiliser des modèles basés sur des arbres, en particulier lorsque vous travaillez avec des données tabulaires, car ils ont tendance à donner des résultats très favorables.</a:t>
            </a:r>
            <a:endParaRPr sz="1500">
              <a:solidFill>
                <a:schemeClr val="lt1"/>
              </a:solidFill>
              <a:latin typeface="Calibri"/>
              <a:ea typeface="Calibri"/>
              <a:cs typeface="Calibri"/>
              <a:sym typeface="Calibri"/>
            </a:endParaRPr>
          </a:p>
        </p:txBody>
      </p:sp>
      <p:sp>
        <p:nvSpPr>
          <p:cNvPr id="505" name="Google Shape;505;p46"/>
          <p:cNvSpPr txBox="1"/>
          <p:nvPr/>
        </p:nvSpPr>
        <p:spPr>
          <a:xfrm>
            <a:off x="4068663" y="445037"/>
            <a:ext cx="4051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Machine Learning</a:t>
            </a:r>
            <a:endParaRPr b="1" sz="3600" u="sng">
              <a:solidFill>
                <a:schemeClr val="accent1"/>
              </a:solidFill>
              <a:latin typeface="Calibri"/>
              <a:ea typeface="Calibri"/>
              <a:cs typeface="Calibri"/>
              <a:sym typeface="Calibri"/>
            </a:endParaRPr>
          </a:p>
        </p:txBody>
      </p:sp>
      <p:grpSp>
        <p:nvGrpSpPr>
          <p:cNvPr id="506" name="Google Shape;506;p46"/>
          <p:cNvGrpSpPr/>
          <p:nvPr/>
        </p:nvGrpSpPr>
        <p:grpSpPr>
          <a:xfrm>
            <a:off x="821613" y="1251988"/>
            <a:ext cx="10545600" cy="4238400"/>
            <a:chOff x="821613" y="1269175"/>
            <a:chExt cx="10545600" cy="4238400"/>
          </a:xfrm>
        </p:grpSpPr>
        <p:sp>
          <p:nvSpPr>
            <p:cNvPr id="507" name="Google Shape;507;p46"/>
            <p:cNvSpPr/>
            <p:nvPr/>
          </p:nvSpPr>
          <p:spPr>
            <a:xfrm>
              <a:off x="821613" y="1269175"/>
              <a:ext cx="10545600" cy="4238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6"/>
            <p:cNvGrpSpPr/>
            <p:nvPr/>
          </p:nvGrpSpPr>
          <p:grpSpPr>
            <a:xfrm>
              <a:off x="938934" y="1350765"/>
              <a:ext cx="10310978" cy="4156463"/>
              <a:chOff x="722447" y="1646390"/>
              <a:chExt cx="10310978" cy="4156463"/>
            </a:xfrm>
          </p:grpSpPr>
          <p:sp>
            <p:nvSpPr>
              <p:cNvPr id="509" name="Google Shape;509;p46"/>
              <p:cNvSpPr txBox="1"/>
              <p:nvPr/>
            </p:nvSpPr>
            <p:spPr>
              <a:xfrm>
                <a:off x="2733647" y="1646390"/>
                <a:ext cx="11718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chemeClr val="dk1"/>
                    </a:solidFill>
                    <a:latin typeface="Lato"/>
                    <a:ea typeface="Lato"/>
                    <a:cs typeface="Lato"/>
                    <a:sym typeface="Lato"/>
                  </a:rPr>
                  <a:t>XGBoost</a:t>
                </a:r>
                <a:endParaRPr b="1" sz="1800" u="sng">
                  <a:solidFill>
                    <a:schemeClr val="dk1"/>
                  </a:solidFill>
                  <a:latin typeface="Lato"/>
                  <a:ea typeface="Lato"/>
                  <a:cs typeface="Lato"/>
                  <a:sym typeface="Lato"/>
                </a:endParaRPr>
              </a:p>
            </p:txBody>
          </p:sp>
          <p:sp>
            <p:nvSpPr>
              <p:cNvPr id="510" name="Google Shape;510;p46"/>
              <p:cNvSpPr txBox="1"/>
              <p:nvPr/>
            </p:nvSpPr>
            <p:spPr>
              <a:xfrm>
                <a:off x="8476963" y="1646390"/>
                <a:ext cx="12102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chemeClr val="dk1"/>
                    </a:solidFill>
                    <a:latin typeface="Lato"/>
                    <a:ea typeface="Lato"/>
                    <a:cs typeface="Lato"/>
                    <a:sym typeface="Lato"/>
                  </a:rPr>
                  <a:t>CatBoost</a:t>
                </a:r>
                <a:endParaRPr b="1" sz="1800" u="sng">
                  <a:solidFill>
                    <a:schemeClr val="dk1"/>
                  </a:solidFill>
                  <a:latin typeface="Lato"/>
                  <a:ea typeface="Lato"/>
                  <a:cs typeface="Lato"/>
                  <a:sym typeface="Lato"/>
                </a:endParaRPr>
              </a:p>
            </p:txBody>
          </p:sp>
          <p:pic>
            <p:nvPicPr>
              <p:cNvPr id="511" name="Google Shape;511;p46"/>
              <p:cNvPicPr preferRelativeResize="0"/>
              <p:nvPr/>
            </p:nvPicPr>
            <p:blipFill rotWithShape="1">
              <a:blip r:embed="rId3">
                <a:alphaModFix/>
              </a:blip>
              <a:srcRect b="0" l="0" r="0" t="0"/>
              <a:stretch/>
            </p:blipFill>
            <p:spPr>
              <a:xfrm>
                <a:off x="722447" y="2249800"/>
                <a:ext cx="5194212" cy="3293742"/>
              </a:xfrm>
              <a:prstGeom prst="rect">
                <a:avLst/>
              </a:prstGeom>
              <a:noFill/>
              <a:ln>
                <a:noFill/>
              </a:ln>
            </p:spPr>
          </p:pic>
          <p:pic>
            <p:nvPicPr>
              <p:cNvPr id="512" name="Google Shape;512;p46"/>
              <p:cNvPicPr preferRelativeResize="0"/>
              <p:nvPr/>
            </p:nvPicPr>
            <p:blipFill rotWithShape="1">
              <a:blip r:embed="rId4">
                <a:alphaModFix/>
              </a:blip>
              <a:srcRect b="0" l="0" r="0" t="0"/>
              <a:stretch/>
            </p:blipFill>
            <p:spPr>
              <a:xfrm>
                <a:off x="7130775" y="2249800"/>
                <a:ext cx="3902650" cy="3553053"/>
              </a:xfrm>
              <a:prstGeom prst="rect">
                <a:avLst/>
              </a:prstGeom>
              <a:noFill/>
              <a:ln>
                <a:noFill/>
              </a:ln>
            </p:spPr>
          </p:pic>
        </p:grpSp>
      </p:grpSp>
      <p:sp>
        <p:nvSpPr>
          <p:cNvPr id="513" name="Google Shape;513;p46"/>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nvSpPr>
        <p:spPr>
          <a:xfrm>
            <a:off x="970563" y="5588500"/>
            <a:ext cx="10247700" cy="1123500"/>
          </a:xfrm>
          <a:prstGeom prst="rect">
            <a:avLst/>
          </a:prstGeom>
          <a:noFill/>
          <a:ln>
            <a:noFill/>
          </a:ln>
        </p:spPr>
        <p:txBody>
          <a:bodyPr anchorCtr="0" anchor="t" bIns="45700" lIns="91425" spcFirstLastPara="1" rIns="91425" wrap="square" tIns="45700">
            <a:spAutoFit/>
          </a:bodyPr>
          <a:lstStyle/>
          <a:p>
            <a:pPr indent="0" lvl="0" marL="0" marR="0" rtl="0" algn="ctr">
              <a:lnSpc>
                <a:spcPct val="173300"/>
              </a:lnSpc>
              <a:spcBef>
                <a:spcPts val="0"/>
              </a:spcBef>
              <a:spcAft>
                <a:spcPts val="0"/>
              </a:spcAft>
              <a:buNone/>
            </a:pPr>
            <a:r>
              <a:rPr lang="fr-FR" sz="1500">
                <a:solidFill>
                  <a:schemeClr val="lt1"/>
                </a:solidFill>
                <a:latin typeface="Calibri"/>
                <a:ea typeface="Calibri"/>
                <a:cs typeface="Calibri"/>
                <a:sym typeface="Calibri"/>
              </a:rPr>
              <a:t>Les modèles d'apprentissage en profondeur sont actuellement confrontés à un écart de développement important par rapport aux modèles d'apprentissage automatique spécialement conçus pour les données tabulaires. Cet écart rend difficile la concurrence efficace des modèles d'apprentissage en profondeur dans ce domaine.</a:t>
            </a:r>
            <a:endParaRPr sz="1500">
              <a:solidFill>
                <a:schemeClr val="lt1"/>
              </a:solidFill>
              <a:latin typeface="Calibri"/>
              <a:ea typeface="Calibri"/>
              <a:cs typeface="Calibri"/>
              <a:sym typeface="Calibri"/>
            </a:endParaRPr>
          </a:p>
        </p:txBody>
      </p:sp>
      <p:sp>
        <p:nvSpPr>
          <p:cNvPr id="519" name="Google Shape;519;p47"/>
          <p:cNvSpPr txBox="1"/>
          <p:nvPr/>
        </p:nvSpPr>
        <p:spPr>
          <a:xfrm>
            <a:off x="4068663" y="445037"/>
            <a:ext cx="4051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Deep </a:t>
            </a:r>
            <a:r>
              <a:rPr b="1" lang="fr-FR" sz="3600" u="sng">
                <a:solidFill>
                  <a:schemeClr val="accent1"/>
                </a:solidFill>
                <a:latin typeface="Calibri"/>
                <a:ea typeface="Calibri"/>
                <a:cs typeface="Calibri"/>
                <a:sym typeface="Calibri"/>
              </a:rPr>
              <a:t>Learning</a:t>
            </a:r>
            <a:endParaRPr b="1" sz="3600" u="sng">
              <a:solidFill>
                <a:schemeClr val="accent1"/>
              </a:solidFill>
              <a:latin typeface="Calibri"/>
              <a:ea typeface="Calibri"/>
              <a:cs typeface="Calibri"/>
              <a:sym typeface="Calibri"/>
            </a:endParaRPr>
          </a:p>
        </p:txBody>
      </p:sp>
      <p:grpSp>
        <p:nvGrpSpPr>
          <p:cNvPr id="520" name="Google Shape;520;p47"/>
          <p:cNvGrpSpPr/>
          <p:nvPr/>
        </p:nvGrpSpPr>
        <p:grpSpPr>
          <a:xfrm>
            <a:off x="821613" y="1251988"/>
            <a:ext cx="10545600" cy="4238400"/>
            <a:chOff x="821613" y="1269175"/>
            <a:chExt cx="10545600" cy="4238400"/>
          </a:xfrm>
        </p:grpSpPr>
        <p:sp>
          <p:nvSpPr>
            <p:cNvPr id="521" name="Google Shape;521;p47"/>
            <p:cNvSpPr/>
            <p:nvPr/>
          </p:nvSpPr>
          <p:spPr>
            <a:xfrm>
              <a:off x="821613" y="1269175"/>
              <a:ext cx="10545600" cy="4238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7"/>
            <p:cNvGrpSpPr/>
            <p:nvPr/>
          </p:nvGrpSpPr>
          <p:grpSpPr>
            <a:xfrm>
              <a:off x="938922" y="1350765"/>
              <a:ext cx="8964729" cy="3742289"/>
              <a:chOff x="722434" y="1646390"/>
              <a:chExt cx="8964729" cy="3742289"/>
            </a:xfrm>
          </p:grpSpPr>
          <p:sp>
            <p:nvSpPr>
              <p:cNvPr id="523" name="Google Shape;523;p47"/>
              <p:cNvSpPr txBox="1"/>
              <p:nvPr/>
            </p:nvSpPr>
            <p:spPr>
              <a:xfrm>
                <a:off x="2733647" y="1646390"/>
                <a:ext cx="117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chemeClr val="dk1"/>
                    </a:solidFill>
                    <a:latin typeface="Lato"/>
                    <a:ea typeface="Lato"/>
                    <a:cs typeface="Lato"/>
                    <a:sym typeface="Lato"/>
                  </a:rPr>
                  <a:t>MLP</a:t>
                </a:r>
                <a:endParaRPr b="1" sz="1800" u="sng">
                  <a:solidFill>
                    <a:schemeClr val="dk1"/>
                  </a:solidFill>
                  <a:latin typeface="Lato"/>
                  <a:ea typeface="Lato"/>
                  <a:cs typeface="Lato"/>
                  <a:sym typeface="Lato"/>
                </a:endParaRPr>
              </a:p>
            </p:txBody>
          </p:sp>
          <p:sp>
            <p:nvSpPr>
              <p:cNvPr id="524" name="Google Shape;524;p47"/>
              <p:cNvSpPr txBox="1"/>
              <p:nvPr/>
            </p:nvSpPr>
            <p:spPr>
              <a:xfrm>
                <a:off x="8476963" y="1646390"/>
                <a:ext cx="121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u="sng">
                    <a:solidFill>
                      <a:schemeClr val="dk1"/>
                    </a:solidFill>
                    <a:latin typeface="Lato"/>
                    <a:ea typeface="Lato"/>
                    <a:cs typeface="Lato"/>
                    <a:sym typeface="Lato"/>
                  </a:rPr>
                  <a:t>TabNet</a:t>
                </a:r>
                <a:endParaRPr b="1" sz="1800" u="sng">
                  <a:solidFill>
                    <a:schemeClr val="dk1"/>
                  </a:solidFill>
                  <a:latin typeface="Lato"/>
                  <a:ea typeface="Lato"/>
                  <a:cs typeface="Lato"/>
                  <a:sym typeface="Lato"/>
                </a:endParaRPr>
              </a:p>
            </p:txBody>
          </p:sp>
          <p:pic>
            <p:nvPicPr>
              <p:cNvPr id="525" name="Google Shape;525;p47"/>
              <p:cNvPicPr preferRelativeResize="0"/>
              <p:nvPr/>
            </p:nvPicPr>
            <p:blipFill rotWithShape="1">
              <a:blip r:embed="rId3">
                <a:alphaModFix/>
              </a:blip>
              <a:srcRect b="0" l="-5629" r="-5629" t="0"/>
              <a:stretch/>
            </p:blipFill>
            <p:spPr>
              <a:xfrm>
                <a:off x="722434" y="2094938"/>
                <a:ext cx="5194212" cy="3293741"/>
              </a:xfrm>
              <a:prstGeom prst="rect">
                <a:avLst/>
              </a:prstGeom>
              <a:noFill/>
              <a:ln>
                <a:noFill/>
              </a:ln>
            </p:spPr>
          </p:pic>
        </p:grpSp>
      </p:grpSp>
      <p:pic>
        <p:nvPicPr>
          <p:cNvPr id="526" name="Google Shape;526;p47"/>
          <p:cNvPicPr preferRelativeResize="0"/>
          <p:nvPr/>
        </p:nvPicPr>
        <p:blipFill>
          <a:blip r:embed="rId4">
            <a:alphaModFix/>
          </a:blip>
          <a:stretch>
            <a:fillRect/>
          </a:stretch>
        </p:blipFill>
        <p:spPr>
          <a:xfrm>
            <a:off x="6205625" y="2165250"/>
            <a:ext cx="5093300" cy="2527500"/>
          </a:xfrm>
          <a:prstGeom prst="rect">
            <a:avLst/>
          </a:prstGeom>
          <a:noFill/>
          <a:ln>
            <a:noFill/>
          </a:ln>
        </p:spPr>
      </p:pic>
      <p:sp>
        <p:nvSpPr>
          <p:cNvPr id="527" name="Google Shape;527;p47"/>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1-Introduction à la problématique</a:t>
            </a:r>
            <a:endParaRPr b="1">
              <a:solidFill>
                <a:schemeClr val="accent1"/>
              </a:solidFill>
            </a:endParaRPr>
          </a:p>
        </p:txBody>
      </p:sp>
      <p:sp>
        <p:nvSpPr>
          <p:cNvPr id="147" name="Google Shape;147;p21"/>
          <p:cNvSpPr txBox="1"/>
          <p:nvPr>
            <p:ph idx="1" type="body"/>
          </p:nvPr>
        </p:nvSpPr>
        <p:spPr>
          <a:xfrm>
            <a:off x="1814350" y="1701800"/>
            <a:ext cx="9543900" cy="4462200"/>
          </a:xfrm>
          <a:prstGeom prst="rect">
            <a:avLst/>
          </a:prstGeom>
        </p:spPr>
        <p:txBody>
          <a:bodyPr anchorCtr="0" anchor="t" bIns="60925" lIns="121875" spcFirstLastPara="1" rIns="121875" wrap="square" tIns="60925">
            <a:normAutofit/>
          </a:bodyPr>
          <a:lstStyle/>
          <a:p>
            <a:pPr indent="0" lvl="0" marL="0" rtl="0" algn="l">
              <a:lnSpc>
                <a:spcPct val="80000"/>
              </a:lnSpc>
              <a:spcBef>
                <a:spcPts val="1600"/>
              </a:spcBef>
              <a:spcAft>
                <a:spcPts val="0"/>
              </a:spcAft>
              <a:buNone/>
            </a:pPr>
            <a:r>
              <a:rPr b="1" lang="fr-FR" sz="2400" u="sng">
                <a:solidFill>
                  <a:srgbClr val="5B9BD5"/>
                </a:solidFill>
              </a:rPr>
              <a:t>Notre </a:t>
            </a:r>
            <a:r>
              <a:rPr b="1" lang="fr-FR" sz="2400" u="sng">
                <a:solidFill>
                  <a:srgbClr val="5B9BD5"/>
                </a:solidFill>
              </a:rPr>
              <a:t>objectif</a:t>
            </a:r>
            <a:r>
              <a:rPr b="1" lang="fr-FR" sz="2400" u="sng">
                <a:solidFill>
                  <a:srgbClr val="5B9BD5"/>
                </a:solidFill>
              </a:rPr>
              <a:t> est:</a:t>
            </a:r>
            <a:r>
              <a:rPr b="1" lang="fr-FR" sz="2500" u="sng">
                <a:solidFill>
                  <a:srgbClr val="5B9BD5"/>
                </a:solidFill>
              </a:rPr>
              <a:t> </a:t>
            </a:r>
            <a:endParaRPr b="1" sz="2500" u="sng">
              <a:solidFill>
                <a:srgbClr val="5B9BD5"/>
              </a:solidFill>
            </a:endParaRPr>
          </a:p>
          <a:p>
            <a:pPr indent="0" lvl="0" marL="0" rtl="0" algn="l">
              <a:lnSpc>
                <a:spcPct val="80000"/>
              </a:lnSpc>
              <a:spcBef>
                <a:spcPts val="1600"/>
              </a:spcBef>
              <a:spcAft>
                <a:spcPts val="0"/>
              </a:spcAft>
              <a:buNone/>
            </a:pPr>
            <a:r>
              <a:t/>
            </a:r>
            <a:endParaRPr sz="2500" u="sng">
              <a:solidFill>
                <a:srgbClr val="5B9BD5"/>
              </a:solidFill>
            </a:endParaRPr>
          </a:p>
          <a:p>
            <a:pPr indent="-349250" lvl="0" marL="457200" rtl="0" algn="l">
              <a:lnSpc>
                <a:spcPct val="80000"/>
              </a:lnSpc>
              <a:spcBef>
                <a:spcPts val="1600"/>
              </a:spcBef>
              <a:spcAft>
                <a:spcPts val="0"/>
              </a:spcAft>
              <a:buSzPts val="1900"/>
              <a:buChar char="❖"/>
            </a:pPr>
            <a:r>
              <a:rPr lang="fr-FR" sz="1900"/>
              <a:t>Explorer le rôle de l'IA dans les systèmes de détection d'intrusion et son potentiel d'amélioration des capacités de détection.</a:t>
            </a:r>
            <a:endParaRPr sz="1900"/>
          </a:p>
          <a:p>
            <a:pPr indent="0" lvl="0" marL="457200" rtl="0" algn="l">
              <a:lnSpc>
                <a:spcPct val="80000"/>
              </a:lnSpc>
              <a:spcBef>
                <a:spcPts val="1600"/>
              </a:spcBef>
              <a:spcAft>
                <a:spcPts val="0"/>
              </a:spcAft>
              <a:buNone/>
            </a:pPr>
            <a:r>
              <a:t/>
            </a:r>
            <a:endParaRPr sz="1900"/>
          </a:p>
          <a:p>
            <a:pPr indent="-349250" lvl="0" marL="457200" rtl="0" algn="l">
              <a:lnSpc>
                <a:spcPct val="80000"/>
              </a:lnSpc>
              <a:spcBef>
                <a:spcPts val="1600"/>
              </a:spcBef>
              <a:spcAft>
                <a:spcPts val="0"/>
              </a:spcAft>
              <a:buSzPts val="1900"/>
              <a:buChar char="❖"/>
            </a:pPr>
            <a:r>
              <a:rPr lang="fr-FR" sz="1900"/>
              <a:t>Discuter de l'importance de l'explicabilité dans les IDS basés sur l'IA et de l'introduction des techniques XAI.</a:t>
            </a:r>
            <a:endParaRPr sz="1900"/>
          </a:p>
          <a:p>
            <a:pPr indent="0" lvl="0" marL="457200" rtl="0" algn="l">
              <a:lnSpc>
                <a:spcPct val="80000"/>
              </a:lnSpc>
              <a:spcBef>
                <a:spcPts val="1600"/>
              </a:spcBef>
              <a:spcAft>
                <a:spcPts val="0"/>
              </a:spcAft>
              <a:buNone/>
            </a:pPr>
            <a:r>
              <a:t/>
            </a:r>
            <a:endParaRPr sz="1900"/>
          </a:p>
          <a:p>
            <a:pPr indent="-349250" lvl="0" marL="457200" rtl="0" algn="l">
              <a:lnSpc>
                <a:spcPct val="80000"/>
              </a:lnSpc>
              <a:spcBef>
                <a:spcPts val="1600"/>
              </a:spcBef>
              <a:spcAft>
                <a:spcPts val="0"/>
              </a:spcAft>
              <a:buSzPts val="1900"/>
              <a:buChar char="❖"/>
            </a:pPr>
            <a:r>
              <a:rPr lang="fr-FR" sz="1900"/>
              <a:t>Présenter la solution que nous proposons pour les systèmes de détection d'intrusion utilisant l'IA et expliquant les résultats en </a:t>
            </a:r>
            <a:r>
              <a:rPr lang="fr-FR" sz="1900"/>
              <a:t>essayant de trouver le comportement séquentiel des attaques actuelles détectées par le système.</a:t>
            </a:r>
            <a:endParaRPr b="1" sz="1900"/>
          </a:p>
        </p:txBody>
      </p:sp>
      <p:sp>
        <p:nvSpPr>
          <p:cNvPr id="148" name="Google Shape;148;p21"/>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8"/>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4 - </a:t>
            </a:r>
            <a:r>
              <a:rPr b="1" lang="fr-FR">
                <a:solidFill>
                  <a:schemeClr val="accent1"/>
                </a:solidFill>
              </a:rPr>
              <a:t>Explicabilité dans les IDS</a:t>
            </a:r>
            <a:endParaRPr b="1">
              <a:solidFill>
                <a:schemeClr val="accent1"/>
              </a:solidFill>
            </a:endParaRPr>
          </a:p>
        </p:txBody>
      </p:sp>
      <p:sp>
        <p:nvSpPr>
          <p:cNvPr id="534" name="Google Shape;534;p48"/>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Introduction à l’explicabilité</a:t>
            </a:r>
            <a:endParaRPr b="1">
              <a:solidFill>
                <a:srgbClr val="5B9BD5"/>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Comprendre  XAI</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Techniques de XAI</a:t>
            </a:r>
            <a:endParaRPr/>
          </a:p>
          <a:p>
            <a:pPr indent="-317500" lvl="0" marL="457200" rtl="0" algn="l">
              <a:lnSpc>
                <a:spcPct val="142222"/>
              </a:lnSpc>
              <a:spcBef>
                <a:spcPts val="0"/>
              </a:spcBef>
              <a:spcAft>
                <a:spcPts val="0"/>
              </a:spcAft>
              <a:buClr>
                <a:srgbClr val="000000"/>
              </a:buClr>
              <a:buSzPts val="1400"/>
              <a:buAutoNum type="arabicPeriod"/>
            </a:pPr>
            <a:r>
              <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535" name="Google Shape;535;p48"/>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animEffect filter="fade" transition="in">
                                      <p:cBhvr>
                                        <p:cTn dur="1000"/>
                                        <p:tgtEl>
                                          <p:spTgt spid="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animEffect filter="fade" transition="in">
                                      <p:cBhvr>
                                        <p:cTn dur="1000"/>
                                        <p:tgtEl>
                                          <p:spTgt spid="5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animEffect filter="fade" transition="in">
                                      <p:cBhvr>
                                        <p:cTn dur="1000"/>
                                        <p:tgtEl>
                                          <p:spTgt spid="5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animEffect filter="fade" transition="in">
                                      <p:cBhvr>
                                        <p:cTn dur="1000"/>
                                        <p:tgtEl>
                                          <p:spTgt spid="5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animEffect filter="fade" transition="in">
                                      <p:cBhvr>
                                        <p:cTn dur="1000"/>
                                        <p:tgtEl>
                                          <p:spTgt spid="5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5" st="5"/>
                                            </p:txEl>
                                          </p:spTgt>
                                        </p:tgtEl>
                                        <p:attrNameLst>
                                          <p:attrName>style.visibility</p:attrName>
                                        </p:attrNameLst>
                                      </p:cBhvr>
                                      <p:to>
                                        <p:strVal val="visible"/>
                                      </p:to>
                                    </p:set>
                                    <p:animEffect filter="fade" transition="in">
                                      <p:cBhvr>
                                        <p:cTn dur="1000"/>
                                        <p:tgtEl>
                                          <p:spTgt spid="5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6" st="6"/>
                                            </p:txEl>
                                          </p:spTgt>
                                        </p:tgtEl>
                                        <p:attrNameLst>
                                          <p:attrName>style.visibility</p:attrName>
                                        </p:attrNameLst>
                                      </p:cBhvr>
                                      <p:to>
                                        <p:strVal val="visible"/>
                                      </p:to>
                                    </p:set>
                                    <p:animEffect filter="fade" transition="in">
                                      <p:cBhvr>
                                        <p:cTn dur="1000"/>
                                        <p:tgtEl>
                                          <p:spTgt spid="5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7" st="7"/>
                                            </p:txEl>
                                          </p:spTgt>
                                        </p:tgtEl>
                                        <p:attrNameLst>
                                          <p:attrName>style.visibility</p:attrName>
                                        </p:attrNameLst>
                                      </p:cBhvr>
                                      <p:to>
                                        <p:strVal val="visible"/>
                                      </p:to>
                                    </p:set>
                                    <p:animEffect filter="fade" transition="in">
                                      <p:cBhvr>
                                        <p:cTn dur="1000"/>
                                        <p:tgtEl>
                                          <p:spTgt spid="53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9"/>
          <p:cNvSpPr txBox="1"/>
          <p:nvPr>
            <p:ph type="title"/>
          </p:nvPr>
        </p:nvSpPr>
        <p:spPr>
          <a:xfrm>
            <a:off x="1130775" y="267050"/>
            <a:ext cx="10360500" cy="843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 </a:t>
            </a:r>
            <a:r>
              <a:rPr b="1" lang="fr-FR" sz="2800">
                <a:solidFill>
                  <a:schemeClr val="accent1"/>
                </a:solidFill>
              </a:rPr>
              <a:t>Introduction à </a:t>
            </a:r>
            <a:r>
              <a:rPr b="1" lang="fr-FR" sz="2800">
                <a:solidFill>
                  <a:schemeClr val="accent1"/>
                </a:solidFill>
              </a:rPr>
              <a:t>l’explicabilité :</a:t>
            </a:r>
            <a:endParaRPr b="1" sz="4400">
              <a:solidFill>
                <a:schemeClr val="accent1"/>
              </a:solidFill>
            </a:endParaRPr>
          </a:p>
        </p:txBody>
      </p:sp>
      <p:sp>
        <p:nvSpPr>
          <p:cNvPr id="542" name="Google Shape;542;p49"/>
          <p:cNvSpPr txBox="1"/>
          <p:nvPr>
            <p:ph idx="1" type="body"/>
          </p:nvPr>
        </p:nvSpPr>
        <p:spPr>
          <a:xfrm>
            <a:off x="1448500" y="1374650"/>
            <a:ext cx="10205100" cy="5121300"/>
          </a:xfrm>
          <a:prstGeom prst="rect">
            <a:avLst/>
          </a:prstGeom>
        </p:spPr>
        <p:txBody>
          <a:bodyPr anchorCtr="0" anchor="t" bIns="60925" lIns="121875" spcFirstLastPara="1" rIns="121875" wrap="square" tIns="60925">
            <a:normAutofit fontScale="40000" lnSpcReduction="10000"/>
          </a:bodyPr>
          <a:lstStyle/>
          <a:p>
            <a:pPr indent="-251459" lvl="0" marL="457200" rtl="0" algn="l">
              <a:lnSpc>
                <a:spcPct val="142222"/>
              </a:lnSpc>
              <a:spcBef>
                <a:spcPts val="0"/>
              </a:spcBef>
              <a:spcAft>
                <a:spcPts val="0"/>
              </a:spcAft>
              <a:buClr>
                <a:srgbClr val="7F7F7F"/>
              </a:buClr>
              <a:buSzPct val="100000"/>
              <a:buChar char="❖"/>
            </a:pPr>
            <a:r>
              <a:t/>
            </a:r>
            <a:endParaRPr sz="900">
              <a:solidFill>
                <a:srgbClr val="7F7F7F"/>
              </a:solidFill>
            </a:endParaRPr>
          </a:p>
          <a:p>
            <a:pPr indent="-363497" lvl="0" marL="457200" rtl="0" algn="just">
              <a:lnSpc>
                <a:spcPct val="142222"/>
              </a:lnSpc>
              <a:spcBef>
                <a:spcPts val="0"/>
              </a:spcBef>
              <a:spcAft>
                <a:spcPts val="0"/>
              </a:spcAft>
              <a:buSzPct val="100000"/>
              <a:buChar char="❖"/>
            </a:pPr>
            <a:r>
              <a:rPr lang="fr-FR" sz="5310"/>
              <a:t>Alors que le domaine de la détection des intrusions continue d’évoluer, il existe un besoin croissant non seulement de systèmes de détection précis, mais aussi d’une compréhension plus approfondie de la manière dont ces systèmes prennent leurs décisions.</a:t>
            </a:r>
            <a:endParaRPr sz="5310"/>
          </a:p>
          <a:p>
            <a:pPr indent="0" lvl="0" marL="457200" rtl="0" algn="just">
              <a:lnSpc>
                <a:spcPct val="142222"/>
              </a:lnSpc>
              <a:spcBef>
                <a:spcPts val="0"/>
              </a:spcBef>
              <a:spcAft>
                <a:spcPts val="0"/>
              </a:spcAft>
              <a:buNone/>
            </a:pPr>
            <a:r>
              <a:t/>
            </a:r>
            <a:endParaRPr sz="5310"/>
          </a:p>
          <a:p>
            <a:pPr indent="-355682" lvl="0" marL="457200" rtl="0" algn="just">
              <a:lnSpc>
                <a:spcPct val="142222"/>
              </a:lnSpc>
              <a:spcBef>
                <a:spcPts val="0"/>
              </a:spcBef>
              <a:spcAft>
                <a:spcPts val="0"/>
              </a:spcAft>
              <a:buSzPct val="100000"/>
              <a:buChar char="❖"/>
            </a:pPr>
            <a:r>
              <a:rPr lang="fr-FR" sz="5003"/>
              <a:t>Le concept d’explicabilité dans les problèmes de détection d’intrusion, également connu sous le nom d’intelligence artificielle explicable (XAI)  permet aux analystes de la sécurité et aux parties prenantes de faire confiance à la technologie de détection des intrusions et de l’utiliser efficacement.</a:t>
            </a:r>
            <a:endParaRPr sz="5003">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543" name="Google Shape;543;p49"/>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0" st="0"/>
                                            </p:txEl>
                                          </p:spTgt>
                                        </p:tgtEl>
                                        <p:attrNameLst>
                                          <p:attrName>style.visibility</p:attrName>
                                        </p:attrNameLst>
                                      </p:cBhvr>
                                      <p:to>
                                        <p:strVal val="visible"/>
                                      </p:to>
                                    </p:set>
                                    <p:animEffect filter="fade" transition="in">
                                      <p:cBhvr>
                                        <p:cTn dur="1000"/>
                                        <p:tgtEl>
                                          <p:spTgt spid="5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1" st="1"/>
                                            </p:txEl>
                                          </p:spTgt>
                                        </p:tgtEl>
                                        <p:attrNameLst>
                                          <p:attrName>style.visibility</p:attrName>
                                        </p:attrNameLst>
                                      </p:cBhvr>
                                      <p:to>
                                        <p:strVal val="visible"/>
                                      </p:to>
                                    </p:set>
                                    <p:animEffect filter="fade" transition="in">
                                      <p:cBhvr>
                                        <p:cTn dur="1000"/>
                                        <p:tgtEl>
                                          <p:spTgt spid="5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2" st="2"/>
                                            </p:txEl>
                                          </p:spTgt>
                                        </p:tgtEl>
                                        <p:attrNameLst>
                                          <p:attrName>style.visibility</p:attrName>
                                        </p:attrNameLst>
                                      </p:cBhvr>
                                      <p:to>
                                        <p:strVal val="visible"/>
                                      </p:to>
                                    </p:set>
                                    <p:animEffect filter="fade" transition="in">
                                      <p:cBhvr>
                                        <p:cTn dur="1000"/>
                                        <p:tgtEl>
                                          <p:spTgt spid="5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3" st="3"/>
                                            </p:txEl>
                                          </p:spTgt>
                                        </p:tgtEl>
                                        <p:attrNameLst>
                                          <p:attrName>style.visibility</p:attrName>
                                        </p:attrNameLst>
                                      </p:cBhvr>
                                      <p:to>
                                        <p:strVal val="visible"/>
                                      </p:to>
                                    </p:set>
                                    <p:animEffect filter="fade" transition="in">
                                      <p:cBhvr>
                                        <p:cTn dur="1000"/>
                                        <p:tgtEl>
                                          <p:spTgt spid="5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4" st="4"/>
                                            </p:txEl>
                                          </p:spTgt>
                                        </p:tgtEl>
                                        <p:attrNameLst>
                                          <p:attrName>style.visibility</p:attrName>
                                        </p:attrNameLst>
                                      </p:cBhvr>
                                      <p:to>
                                        <p:strVal val="visible"/>
                                      </p:to>
                                    </p:set>
                                    <p:animEffect filter="fade" transition="in">
                                      <p:cBhvr>
                                        <p:cTn dur="1000"/>
                                        <p:tgtEl>
                                          <p:spTgt spid="5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5" st="5"/>
                                            </p:txEl>
                                          </p:spTgt>
                                        </p:tgtEl>
                                        <p:attrNameLst>
                                          <p:attrName>style.visibility</p:attrName>
                                        </p:attrNameLst>
                                      </p:cBhvr>
                                      <p:to>
                                        <p:strVal val="visible"/>
                                      </p:to>
                                    </p:set>
                                    <p:animEffect filter="fade" transition="in">
                                      <p:cBhvr>
                                        <p:cTn dur="1000"/>
                                        <p:tgtEl>
                                          <p:spTgt spid="5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6" st="6"/>
                                            </p:txEl>
                                          </p:spTgt>
                                        </p:tgtEl>
                                        <p:attrNameLst>
                                          <p:attrName>style.visibility</p:attrName>
                                        </p:attrNameLst>
                                      </p:cBhvr>
                                      <p:to>
                                        <p:strVal val="visible"/>
                                      </p:to>
                                    </p:set>
                                    <p:animEffect filter="fade" transition="in">
                                      <p:cBhvr>
                                        <p:cTn dur="1000"/>
                                        <p:tgtEl>
                                          <p:spTgt spid="5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7" st="7"/>
                                            </p:txEl>
                                          </p:spTgt>
                                        </p:tgtEl>
                                        <p:attrNameLst>
                                          <p:attrName>style.visibility</p:attrName>
                                        </p:attrNameLst>
                                      </p:cBhvr>
                                      <p:to>
                                        <p:strVal val="visible"/>
                                      </p:to>
                                    </p:set>
                                    <p:animEffect filter="fade" transition="in">
                                      <p:cBhvr>
                                        <p:cTn dur="1000"/>
                                        <p:tgtEl>
                                          <p:spTgt spid="54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0"/>
          <p:cNvSpPr txBox="1"/>
          <p:nvPr>
            <p:ph type="title"/>
          </p:nvPr>
        </p:nvSpPr>
        <p:spPr>
          <a:xfrm>
            <a:off x="1130775" y="166400"/>
            <a:ext cx="10360500" cy="7551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 </a:t>
            </a:r>
            <a:r>
              <a:rPr b="1" lang="fr-FR" sz="2800">
                <a:solidFill>
                  <a:schemeClr val="accent1"/>
                </a:solidFill>
              </a:rPr>
              <a:t>Définition </a:t>
            </a:r>
            <a:r>
              <a:rPr b="1" lang="fr-FR" sz="2800">
                <a:solidFill>
                  <a:schemeClr val="accent1"/>
                </a:solidFill>
              </a:rPr>
              <a:t>:</a:t>
            </a:r>
            <a:endParaRPr b="1" sz="4400">
              <a:solidFill>
                <a:schemeClr val="accent1"/>
              </a:solidFill>
            </a:endParaRPr>
          </a:p>
        </p:txBody>
      </p:sp>
      <p:sp>
        <p:nvSpPr>
          <p:cNvPr id="550" name="Google Shape;550;p50"/>
          <p:cNvSpPr txBox="1"/>
          <p:nvPr>
            <p:ph idx="1" type="body"/>
          </p:nvPr>
        </p:nvSpPr>
        <p:spPr>
          <a:xfrm>
            <a:off x="1130775" y="1072400"/>
            <a:ext cx="10799700" cy="5423700"/>
          </a:xfrm>
          <a:prstGeom prst="rect">
            <a:avLst/>
          </a:prstGeom>
        </p:spPr>
        <p:txBody>
          <a:bodyPr anchorCtr="0" anchor="t" bIns="60925" lIns="121875" spcFirstLastPara="1" rIns="121875" wrap="square" tIns="60925">
            <a:normAutofit/>
          </a:bodyPr>
          <a:lstStyle/>
          <a:p>
            <a:pPr indent="0" lvl="0" marL="0" rtl="0" algn="l">
              <a:lnSpc>
                <a:spcPct val="142222"/>
              </a:lnSpc>
              <a:spcBef>
                <a:spcPts val="0"/>
              </a:spcBef>
              <a:spcAft>
                <a:spcPts val="0"/>
              </a:spcAft>
              <a:buNone/>
            </a:pPr>
            <a:r>
              <a:t/>
            </a:r>
            <a:endParaRPr sz="900">
              <a:solidFill>
                <a:srgbClr val="7F7F7F"/>
              </a:solidFill>
            </a:endParaRPr>
          </a:p>
          <a:p>
            <a:pPr indent="0" lvl="0" marL="457200" rtl="0" algn="just">
              <a:lnSpc>
                <a:spcPct val="142222"/>
              </a:lnSpc>
              <a:spcBef>
                <a:spcPts val="0"/>
              </a:spcBef>
              <a:spcAft>
                <a:spcPts val="0"/>
              </a:spcAft>
              <a:buNone/>
            </a:pPr>
            <a:r>
              <a:t/>
            </a:r>
            <a:endParaRPr sz="5618"/>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551" name="Google Shape;551;p50"/>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pic>
        <p:nvPicPr>
          <p:cNvPr id="552" name="Google Shape;552;p50"/>
          <p:cNvPicPr preferRelativeResize="0"/>
          <p:nvPr/>
        </p:nvPicPr>
        <p:blipFill>
          <a:blip r:embed="rId3">
            <a:alphaModFix/>
          </a:blip>
          <a:stretch>
            <a:fillRect/>
          </a:stretch>
        </p:blipFill>
        <p:spPr>
          <a:xfrm>
            <a:off x="2455175" y="1072400"/>
            <a:ext cx="6817824" cy="563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1000"/>
                                        <p:tgtEl>
                                          <p:spTgt spid="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Effect filter="fade" transition="in">
                                      <p:cBhvr>
                                        <p:cTn dur="1000"/>
                                        <p:tgtEl>
                                          <p:spTgt spid="5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animEffect filter="fade" transition="in">
                                      <p:cBhvr>
                                        <p:cTn dur="1000"/>
                                        <p:tgtEl>
                                          <p:spTgt spid="5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3" st="3"/>
                                            </p:txEl>
                                          </p:spTgt>
                                        </p:tgtEl>
                                        <p:attrNameLst>
                                          <p:attrName>style.visibility</p:attrName>
                                        </p:attrNameLst>
                                      </p:cBhvr>
                                      <p:to>
                                        <p:strVal val="visible"/>
                                      </p:to>
                                    </p:set>
                                    <p:animEffect filter="fade" transition="in">
                                      <p:cBhvr>
                                        <p:cTn dur="1000"/>
                                        <p:tgtEl>
                                          <p:spTgt spid="5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4" st="4"/>
                                            </p:txEl>
                                          </p:spTgt>
                                        </p:tgtEl>
                                        <p:attrNameLst>
                                          <p:attrName>style.visibility</p:attrName>
                                        </p:attrNameLst>
                                      </p:cBhvr>
                                      <p:to>
                                        <p:strVal val="visible"/>
                                      </p:to>
                                    </p:set>
                                    <p:animEffect filter="fade" transition="in">
                                      <p:cBhvr>
                                        <p:cTn dur="1000"/>
                                        <p:tgtEl>
                                          <p:spTgt spid="5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5" st="5"/>
                                            </p:txEl>
                                          </p:spTgt>
                                        </p:tgtEl>
                                        <p:attrNameLst>
                                          <p:attrName>style.visibility</p:attrName>
                                        </p:attrNameLst>
                                      </p:cBhvr>
                                      <p:to>
                                        <p:strVal val="visible"/>
                                      </p:to>
                                    </p:set>
                                    <p:animEffect filter="fade" transition="in">
                                      <p:cBhvr>
                                        <p:cTn dur="1000"/>
                                        <p:tgtEl>
                                          <p:spTgt spid="55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1130775" y="90875"/>
            <a:ext cx="10360500" cy="7047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 </a:t>
            </a:r>
            <a:r>
              <a:rPr b="1" lang="fr-FR" sz="2800">
                <a:solidFill>
                  <a:schemeClr val="accent1"/>
                </a:solidFill>
              </a:rPr>
              <a:t>Fonctionnement et objectif :</a:t>
            </a:r>
            <a:endParaRPr b="1" sz="4400">
              <a:solidFill>
                <a:schemeClr val="accent1"/>
              </a:solidFill>
            </a:endParaRPr>
          </a:p>
        </p:txBody>
      </p:sp>
      <p:sp>
        <p:nvSpPr>
          <p:cNvPr id="559" name="Google Shape;559;p51"/>
          <p:cNvSpPr txBox="1"/>
          <p:nvPr>
            <p:ph idx="1" type="body"/>
          </p:nvPr>
        </p:nvSpPr>
        <p:spPr>
          <a:xfrm>
            <a:off x="1448500" y="1374650"/>
            <a:ext cx="10419000" cy="5121300"/>
          </a:xfrm>
          <a:prstGeom prst="rect">
            <a:avLst/>
          </a:prstGeom>
        </p:spPr>
        <p:txBody>
          <a:bodyPr anchorCtr="0" anchor="t" bIns="60925" lIns="121875" spcFirstLastPara="1" rIns="121875" wrap="square" tIns="60925">
            <a:normAutofit/>
          </a:bodyPr>
          <a:lstStyle/>
          <a:p>
            <a:pPr indent="0" lvl="0" marL="0" rtl="0" algn="l">
              <a:lnSpc>
                <a:spcPct val="142222"/>
              </a:lnSpc>
              <a:spcBef>
                <a:spcPts val="0"/>
              </a:spcBef>
              <a:spcAft>
                <a:spcPts val="0"/>
              </a:spcAft>
              <a:buNone/>
            </a:pPr>
            <a:r>
              <a:t/>
            </a:r>
            <a:endParaRPr sz="5003">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560" name="Google Shape;560;p51"/>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pic>
        <p:nvPicPr>
          <p:cNvPr id="561" name="Google Shape;561;p51"/>
          <p:cNvPicPr preferRelativeResize="0"/>
          <p:nvPr/>
        </p:nvPicPr>
        <p:blipFill>
          <a:blip r:embed="rId3">
            <a:alphaModFix/>
          </a:blip>
          <a:stretch>
            <a:fillRect/>
          </a:stretch>
        </p:blipFill>
        <p:spPr>
          <a:xfrm>
            <a:off x="1957838" y="902000"/>
            <a:ext cx="8706374" cy="5819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animEffect filter="fade" transition="in">
                                      <p:cBhvr>
                                        <p:cTn dur="1000"/>
                                        <p:tgtEl>
                                          <p:spTgt spid="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animEffect filter="fade" transition="in">
                                      <p:cBhvr>
                                        <p:cTn dur="1000"/>
                                        <p:tgtEl>
                                          <p:spTgt spid="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animEffect filter="fade" transition="in">
                                      <p:cBhvr>
                                        <p:cTn dur="1000"/>
                                        <p:tgtEl>
                                          <p:spTgt spid="5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animEffect filter="fade" transition="in">
                                      <p:cBhvr>
                                        <p:cTn dur="1000"/>
                                        <p:tgtEl>
                                          <p:spTgt spid="5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4" st="4"/>
                                            </p:txEl>
                                          </p:spTgt>
                                        </p:tgtEl>
                                        <p:attrNameLst>
                                          <p:attrName>style.visibility</p:attrName>
                                        </p:attrNameLst>
                                      </p:cBhvr>
                                      <p:to>
                                        <p:strVal val="visible"/>
                                      </p:to>
                                    </p:set>
                                    <p:animEffect filter="fade" transition="in">
                                      <p:cBhvr>
                                        <p:cTn dur="1000"/>
                                        <p:tgtEl>
                                          <p:spTgt spid="5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2"/>
          <p:cNvSpPr txBox="1"/>
          <p:nvPr>
            <p:ph type="title"/>
          </p:nvPr>
        </p:nvSpPr>
        <p:spPr>
          <a:xfrm>
            <a:off x="1130775" y="216725"/>
            <a:ext cx="10360500" cy="6921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 </a:t>
            </a:r>
            <a:r>
              <a:rPr b="1" lang="fr-FR" sz="2800">
                <a:solidFill>
                  <a:schemeClr val="accent1"/>
                </a:solidFill>
              </a:rPr>
              <a:t>Boîte noire (Blackbox) :</a:t>
            </a:r>
            <a:endParaRPr b="1" sz="4400">
              <a:solidFill>
                <a:schemeClr val="accent1"/>
              </a:solidFill>
            </a:endParaRPr>
          </a:p>
        </p:txBody>
      </p:sp>
      <p:sp>
        <p:nvSpPr>
          <p:cNvPr id="568" name="Google Shape;568;p52"/>
          <p:cNvSpPr txBox="1"/>
          <p:nvPr>
            <p:ph idx="1" type="body"/>
          </p:nvPr>
        </p:nvSpPr>
        <p:spPr>
          <a:xfrm>
            <a:off x="1222000" y="1160475"/>
            <a:ext cx="10683300" cy="2642400"/>
          </a:xfrm>
          <a:prstGeom prst="rect">
            <a:avLst/>
          </a:prstGeom>
        </p:spPr>
        <p:txBody>
          <a:bodyPr anchorCtr="0" anchor="t" bIns="60925" lIns="121875" spcFirstLastPara="1" rIns="121875" wrap="square" tIns="60925">
            <a:normAutofit fontScale="25000" lnSpcReduction="20000"/>
          </a:bodyPr>
          <a:lstStyle/>
          <a:p>
            <a:pPr indent="-242887" lvl="0" marL="457200" rtl="0" algn="l">
              <a:lnSpc>
                <a:spcPct val="142222"/>
              </a:lnSpc>
              <a:spcBef>
                <a:spcPts val="0"/>
              </a:spcBef>
              <a:spcAft>
                <a:spcPts val="0"/>
              </a:spcAft>
              <a:buClr>
                <a:srgbClr val="7F7F7F"/>
              </a:buClr>
              <a:buSzPct val="100000"/>
              <a:buChar char="❖"/>
            </a:pPr>
            <a:r>
              <a:t/>
            </a:r>
            <a:endParaRPr sz="900">
              <a:solidFill>
                <a:srgbClr val="7F7F7F"/>
              </a:solidFill>
            </a:endParaRPr>
          </a:p>
          <a:p>
            <a:pPr indent="-370549" lvl="0" marL="457200" rtl="0" algn="just">
              <a:lnSpc>
                <a:spcPct val="142222"/>
              </a:lnSpc>
              <a:spcBef>
                <a:spcPts val="0"/>
              </a:spcBef>
              <a:spcAft>
                <a:spcPts val="0"/>
              </a:spcAft>
              <a:buSzPct val="100000"/>
              <a:buChar char="❖"/>
            </a:pPr>
            <a:r>
              <a:rPr lang="fr-FR" sz="8941"/>
              <a:t>Le concept de "boîte noire" dans le contexte de l’intelligence artificielle fait référence à un modèle ou à un système dont le fonctionnement interne et les processus décisionnels ne sont pas transparents ou compréhensibles pour les humains.</a:t>
            </a:r>
            <a:endParaRPr sz="8941"/>
          </a:p>
          <a:p>
            <a:pPr indent="0" lvl="0" marL="457200" rtl="0" algn="just">
              <a:lnSpc>
                <a:spcPct val="142222"/>
              </a:lnSpc>
              <a:spcBef>
                <a:spcPts val="0"/>
              </a:spcBef>
              <a:spcAft>
                <a:spcPts val="0"/>
              </a:spcAft>
              <a:buNone/>
            </a:pPr>
            <a:r>
              <a:t/>
            </a:r>
            <a:endParaRPr sz="5310"/>
          </a:p>
          <a:p>
            <a:pPr indent="0" lvl="0" marL="457200" rtl="0" algn="just">
              <a:lnSpc>
                <a:spcPct val="142222"/>
              </a:lnSpc>
              <a:spcBef>
                <a:spcPts val="0"/>
              </a:spcBef>
              <a:spcAft>
                <a:spcPts val="0"/>
              </a:spcAft>
              <a:buNone/>
            </a:pPr>
            <a:r>
              <a:t/>
            </a:r>
            <a:endParaRPr sz="5003">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pic>
        <p:nvPicPr>
          <p:cNvPr id="569" name="Google Shape;569;p52"/>
          <p:cNvPicPr preferRelativeResize="0"/>
          <p:nvPr/>
        </p:nvPicPr>
        <p:blipFill>
          <a:blip r:embed="rId3">
            <a:alphaModFix/>
          </a:blip>
          <a:stretch>
            <a:fillRect/>
          </a:stretch>
        </p:blipFill>
        <p:spPr>
          <a:xfrm>
            <a:off x="4128775" y="3236625"/>
            <a:ext cx="3752850" cy="2695575"/>
          </a:xfrm>
          <a:prstGeom prst="rect">
            <a:avLst/>
          </a:prstGeom>
          <a:noFill/>
          <a:ln>
            <a:noFill/>
          </a:ln>
        </p:spPr>
      </p:pic>
      <p:sp>
        <p:nvSpPr>
          <p:cNvPr id="570" name="Google Shape;570;p52"/>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animEffect filter="fade" transition="in">
                                      <p:cBhvr>
                                        <p:cTn dur="1000"/>
                                        <p:tgtEl>
                                          <p:spTgt spid="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animEffect filter="fade" transition="in">
                                      <p:cBhvr>
                                        <p:cTn dur="1000"/>
                                        <p:tgtEl>
                                          <p:spTgt spid="5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animEffect filter="fade" transition="in">
                                      <p:cBhvr>
                                        <p:cTn dur="1000"/>
                                        <p:tgtEl>
                                          <p:spTgt spid="5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3" st="3"/>
                                            </p:txEl>
                                          </p:spTgt>
                                        </p:tgtEl>
                                        <p:attrNameLst>
                                          <p:attrName>style.visibility</p:attrName>
                                        </p:attrNameLst>
                                      </p:cBhvr>
                                      <p:to>
                                        <p:strVal val="visible"/>
                                      </p:to>
                                    </p:set>
                                    <p:animEffect filter="fade" transition="in">
                                      <p:cBhvr>
                                        <p:cTn dur="1000"/>
                                        <p:tgtEl>
                                          <p:spTgt spid="5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4" st="4"/>
                                            </p:txEl>
                                          </p:spTgt>
                                        </p:tgtEl>
                                        <p:attrNameLst>
                                          <p:attrName>style.visibility</p:attrName>
                                        </p:attrNameLst>
                                      </p:cBhvr>
                                      <p:to>
                                        <p:strVal val="visible"/>
                                      </p:to>
                                    </p:set>
                                    <p:animEffect filter="fade" transition="in">
                                      <p:cBhvr>
                                        <p:cTn dur="1000"/>
                                        <p:tgtEl>
                                          <p:spTgt spid="5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5" st="5"/>
                                            </p:txEl>
                                          </p:spTgt>
                                        </p:tgtEl>
                                        <p:attrNameLst>
                                          <p:attrName>style.visibility</p:attrName>
                                        </p:attrNameLst>
                                      </p:cBhvr>
                                      <p:to>
                                        <p:strVal val="visible"/>
                                      </p:to>
                                    </p:set>
                                    <p:animEffect filter="fade" transition="in">
                                      <p:cBhvr>
                                        <p:cTn dur="1000"/>
                                        <p:tgtEl>
                                          <p:spTgt spid="5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6" st="6"/>
                                            </p:txEl>
                                          </p:spTgt>
                                        </p:tgtEl>
                                        <p:attrNameLst>
                                          <p:attrName>style.visibility</p:attrName>
                                        </p:attrNameLst>
                                      </p:cBhvr>
                                      <p:to>
                                        <p:strVal val="visible"/>
                                      </p:to>
                                    </p:set>
                                    <p:animEffect filter="fade" transition="in">
                                      <p:cBhvr>
                                        <p:cTn dur="1000"/>
                                        <p:tgtEl>
                                          <p:spTgt spid="5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7" st="7"/>
                                            </p:txEl>
                                          </p:spTgt>
                                        </p:tgtEl>
                                        <p:attrNameLst>
                                          <p:attrName>style.visibility</p:attrName>
                                        </p:attrNameLst>
                                      </p:cBhvr>
                                      <p:to>
                                        <p:strVal val="visible"/>
                                      </p:to>
                                    </p:set>
                                    <p:animEffect filter="fade" transition="in">
                                      <p:cBhvr>
                                        <p:cTn dur="1000"/>
                                        <p:tgtEl>
                                          <p:spTgt spid="56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3"/>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4 - Explicabilité dans les IDS</a:t>
            </a:r>
            <a:endParaRPr b="1">
              <a:solidFill>
                <a:schemeClr val="accent1"/>
              </a:solidFill>
            </a:endParaRPr>
          </a:p>
        </p:txBody>
      </p:sp>
      <p:sp>
        <p:nvSpPr>
          <p:cNvPr id="577" name="Google Shape;577;p53"/>
          <p:cNvSpPr txBox="1"/>
          <p:nvPr>
            <p:ph idx="1" type="body"/>
          </p:nvPr>
        </p:nvSpPr>
        <p:spPr>
          <a:xfrm>
            <a:off x="2035475" y="1613725"/>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Introduction à l’explicabilité</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Comprendre  XAI</a:t>
            </a:r>
            <a:endParaRPr b="1">
              <a:solidFill>
                <a:srgbClr val="5B9BD5"/>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Techniques de XAI</a:t>
            </a:r>
            <a:endParaRPr/>
          </a:p>
          <a:p>
            <a:pPr indent="-317500" lvl="0" marL="457200" rtl="0" algn="l">
              <a:lnSpc>
                <a:spcPct val="142222"/>
              </a:lnSpc>
              <a:spcBef>
                <a:spcPts val="0"/>
              </a:spcBef>
              <a:spcAft>
                <a:spcPts val="0"/>
              </a:spcAft>
              <a:buClr>
                <a:srgbClr val="000000"/>
              </a:buClr>
              <a:buSzPts val="1400"/>
              <a:buAutoNum type="arabicPeriod"/>
            </a:pPr>
            <a:r>
              <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578" name="Google Shape;578;p53"/>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0" st="0"/>
                                            </p:txEl>
                                          </p:spTgt>
                                        </p:tgtEl>
                                        <p:attrNameLst>
                                          <p:attrName>style.visibility</p:attrName>
                                        </p:attrNameLst>
                                      </p:cBhvr>
                                      <p:to>
                                        <p:strVal val="visible"/>
                                      </p:to>
                                    </p:set>
                                    <p:animEffect filter="fade" transition="in">
                                      <p:cBhvr>
                                        <p:cTn dur="1000"/>
                                        <p:tgtEl>
                                          <p:spTgt spid="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1" st="1"/>
                                            </p:txEl>
                                          </p:spTgt>
                                        </p:tgtEl>
                                        <p:attrNameLst>
                                          <p:attrName>style.visibility</p:attrName>
                                        </p:attrNameLst>
                                      </p:cBhvr>
                                      <p:to>
                                        <p:strVal val="visible"/>
                                      </p:to>
                                    </p:set>
                                    <p:animEffect filter="fade" transition="in">
                                      <p:cBhvr>
                                        <p:cTn dur="1000"/>
                                        <p:tgtEl>
                                          <p:spTgt spid="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2" st="2"/>
                                            </p:txEl>
                                          </p:spTgt>
                                        </p:tgtEl>
                                        <p:attrNameLst>
                                          <p:attrName>style.visibility</p:attrName>
                                        </p:attrNameLst>
                                      </p:cBhvr>
                                      <p:to>
                                        <p:strVal val="visible"/>
                                      </p:to>
                                    </p:set>
                                    <p:animEffect filter="fade" transition="in">
                                      <p:cBhvr>
                                        <p:cTn dur="1000"/>
                                        <p:tgtEl>
                                          <p:spTgt spid="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3" st="3"/>
                                            </p:txEl>
                                          </p:spTgt>
                                        </p:tgtEl>
                                        <p:attrNameLst>
                                          <p:attrName>style.visibility</p:attrName>
                                        </p:attrNameLst>
                                      </p:cBhvr>
                                      <p:to>
                                        <p:strVal val="visible"/>
                                      </p:to>
                                    </p:set>
                                    <p:animEffect filter="fade" transition="in">
                                      <p:cBhvr>
                                        <p:cTn dur="1000"/>
                                        <p:tgtEl>
                                          <p:spTgt spid="5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4" st="4"/>
                                            </p:txEl>
                                          </p:spTgt>
                                        </p:tgtEl>
                                        <p:attrNameLst>
                                          <p:attrName>style.visibility</p:attrName>
                                        </p:attrNameLst>
                                      </p:cBhvr>
                                      <p:to>
                                        <p:strVal val="visible"/>
                                      </p:to>
                                    </p:set>
                                    <p:animEffect filter="fade" transition="in">
                                      <p:cBhvr>
                                        <p:cTn dur="1000"/>
                                        <p:tgtEl>
                                          <p:spTgt spid="5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5" st="5"/>
                                            </p:txEl>
                                          </p:spTgt>
                                        </p:tgtEl>
                                        <p:attrNameLst>
                                          <p:attrName>style.visibility</p:attrName>
                                        </p:attrNameLst>
                                      </p:cBhvr>
                                      <p:to>
                                        <p:strVal val="visible"/>
                                      </p:to>
                                    </p:set>
                                    <p:animEffect filter="fade" transition="in">
                                      <p:cBhvr>
                                        <p:cTn dur="1000"/>
                                        <p:tgtEl>
                                          <p:spTgt spid="5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6" st="6"/>
                                            </p:txEl>
                                          </p:spTgt>
                                        </p:tgtEl>
                                        <p:attrNameLst>
                                          <p:attrName>style.visibility</p:attrName>
                                        </p:attrNameLst>
                                      </p:cBhvr>
                                      <p:to>
                                        <p:strVal val="visible"/>
                                      </p:to>
                                    </p:set>
                                    <p:animEffect filter="fade" transition="in">
                                      <p:cBhvr>
                                        <p:cTn dur="1000"/>
                                        <p:tgtEl>
                                          <p:spTgt spid="5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xEl>
                                              <p:pRg end="7" st="7"/>
                                            </p:txEl>
                                          </p:spTgt>
                                        </p:tgtEl>
                                        <p:attrNameLst>
                                          <p:attrName>style.visibility</p:attrName>
                                        </p:attrNameLst>
                                      </p:cBhvr>
                                      <p:to>
                                        <p:strVal val="visible"/>
                                      </p:to>
                                    </p:set>
                                    <p:animEffect filter="fade" transition="in">
                                      <p:cBhvr>
                                        <p:cTn dur="1000"/>
                                        <p:tgtEl>
                                          <p:spTgt spid="57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idx="1" type="body"/>
          </p:nvPr>
        </p:nvSpPr>
        <p:spPr>
          <a:xfrm>
            <a:off x="1456650" y="13369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0" lvl="0" marL="0" rtl="0" algn="l">
              <a:lnSpc>
                <a:spcPct val="142222"/>
              </a:lnSpc>
              <a:spcBef>
                <a:spcPts val="0"/>
              </a:spcBef>
              <a:spcAft>
                <a:spcPts val="0"/>
              </a:spcAft>
              <a:buNone/>
            </a:pPr>
            <a:r>
              <a:t/>
            </a:r>
            <a:endParaRPr/>
          </a:p>
          <a:p>
            <a:pPr indent="-317500" lvl="0" marL="457200" rtl="0" algn="l">
              <a:lnSpc>
                <a:spcPct val="142222"/>
              </a:lnSpc>
              <a:spcBef>
                <a:spcPts val="0"/>
              </a:spcBef>
              <a:spcAft>
                <a:spcPts val="0"/>
              </a:spcAft>
              <a:buClr>
                <a:srgbClr val="000000"/>
              </a:buClr>
              <a:buSzPts val="1400"/>
              <a:buAutoNum type="arabicPeriod"/>
            </a:pPr>
            <a:r>
              <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pic>
        <p:nvPicPr>
          <p:cNvPr id="585" name="Google Shape;585;p54"/>
          <p:cNvPicPr preferRelativeResize="0"/>
          <p:nvPr/>
        </p:nvPicPr>
        <p:blipFill>
          <a:blip r:embed="rId3">
            <a:alphaModFix/>
          </a:blip>
          <a:stretch>
            <a:fillRect/>
          </a:stretch>
        </p:blipFill>
        <p:spPr>
          <a:xfrm>
            <a:off x="1456656" y="956300"/>
            <a:ext cx="9982221" cy="5223400"/>
          </a:xfrm>
          <a:prstGeom prst="rect">
            <a:avLst/>
          </a:prstGeom>
          <a:noFill/>
          <a:ln>
            <a:noFill/>
          </a:ln>
        </p:spPr>
      </p:pic>
      <p:sp>
        <p:nvSpPr>
          <p:cNvPr id="586" name="Google Shape;586;p54"/>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587" name="Google Shape;587;p54"/>
          <p:cNvSpPr txBox="1"/>
          <p:nvPr/>
        </p:nvSpPr>
        <p:spPr>
          <a:xfrm>
            <a:off x="1456650" y="0"/>
            <a:ext cx="8382000" cy="95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FR" sz="3000">
                <a:solidFill>
                  <a:schemeClr val="accent1"/>
                </a:solidFill>
                <a:latin typeface="Calibri"/>
                <a:ea typeface="Calibri"/>
                <a:cs typeface="Calibri"/>
                <a:sym typeface="Calibri"/>
              </a:rPr>
              <a:t>Pourquoi l’explicabilité est-elle importante</a:t>
            </a:r>
            <a:r>
              <a:rPr b="1" lang="fr-FR" sz="3600">
                <a:solidFill>
                  <a:schemeClr val="accent1"/>
                </a:solidFill>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animEffect filter="fade" transition="in">
                                      <p:cBhvr>
                                        <p:cTn dur="1000"/>
                                        <p:tgtEl>
                                          <p:spTgt spid="5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1" st="1"/>
                                            </p:txEl>
                                          </p:spTgt>
                                        </p:tgtEl>
                                        <p:attrNameLst>
                                          <p:attrName>style.visibility</p:attrName>
                                        </p:attrNameLst>
                                      </p:cBhvr>
                                      <p:to>
                                        <p:strVal val="visible"/>
                                      </p:to>
                                    </p:set>
                                    <p:animEffect filter="fade" transition="in">
                                      <p:cBhvr>
                                        <p:cTn dur="1000"/>
                                        <p:tgtEl>
                                          <p:spTgt spid="5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2" st="2"/>
                                            </p:txEl>
                                          </p:spTgt>
                                        </p:tgtEl>
                                        <p:attrNameLst>
                                          <p:attrName>style.visibility</p:attrName>
                                        </p:attrNameLst>
                                      </p:cBhvr>
                                      <p:to>
                                        <p:strVal val="visible"/>
                                      </p:to>
                                    </p:set>
                                    <p:animEffect filter="fade" transition="in">
                                      <p:cBhvr>
                                        <p:cTn dur="1000"/>
                                        <p:tgtEl>
                                          <p:spTgt spid="5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3" st="3"/>
                                            </p:txEl>
                                          </p:spTgt>
                                        </p:tgtEl>
                                        <p:attrNameLst>
                                          <p:attrName>style.visibility</p:attrName>
                                        </p:attrNameLst>
                                      </p:cBhvr>
                                      <p:to>
                                        <p:strVal val="visible"/>
                                      </p:to>
                                    </p:set>
                                    <p:animEffect filter="fade" transition="in">
                                      <p:cBhvr>
                                        <p:cTn dur="1000"/>
                                        <p:tgtEl>
                                          <p:spTgt spid="5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4" st="4"/>
                                            </p:txEl>
                                          </p:spTgt>
                                        </p:tgtEl>
                                        <p:attrNameLst>
                                          <p:attrName>style.visibility</p:attrName>
                                        </p:attrNameLst>
                                      </p:cBhvr>
                                      <p:to>
                                        <p:strVal val="visible"/>
                                      </p:to>
                                    </p:set>
                                    <p:animEffect filter="fade" transition="in">
                                      <p:cBhvr>
                                        <p:cTn dur="1000"/>
                                        <p:tgtEl>
                                          <p:spTgt spid="5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5" st="5"/>
                                            </p:txEl>
                                          </p:spTgt>
                                        </p:tgtEl>
                                        <p:attrNameLst>
                                          <p:attrName>style.visibility</p:attrName>
                                        </p:attrNameLst>
                                      </p:cBhvr>
                                      <p:to>
                                        <p:strVal val="visible"/>
                                      </p:to>
                                    </p:set>
                                    <p:animEffect filter="fade" transition="in">
                                      <p:cBhvr>
                                        <p:cTn dur="1000"/>
                                        <p:tgtEl>
                                          <p:spTgt spid="5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5"/>
          <p:cNvSpPr txBox="1"/>
          <p:nvPr>
            <p:ph type="title"/>
          </p:nvPr>
        </p:nvSpPr>
        <p:spPr>
          <a:xfrm>
            <a:off x="1218875" y="274629"/>
            <a:ext cx="10360500" cy="835500"/>
          </a:xfrm>
          <a:prstGeom prst="rect">
            <a:avLst/>
          </a:prstGeom>
        </p:spPr>
        <p:txBody>
          <a:bodyPr anchorCtr="0" anchor="b" bIns="60925" lIns="121875" spcFirstLastPara="1" rIns="121875" wrap="square" tIns="60925">
            <a:noAutofit/>
          </a:bodyPr>
          <a:lstStyle/>
          <a:p>
            <a:pPr indent="0" lvl="0" marL="0" rtl="0" algn="l">
              <a:spcBef>
                <a:spcPts val="0"/>
              </a:spcBef>
              <a:spcAft>
                <a:spcPts val="0"/>
              </a:spcAft>
              <a:buNone/>
            </a:pPr>
            <a:r>
              <a:rPr b="1" lang="fr-FR">
                <a:solidFill>
                  <a:schemeClr val="accent1"/>
                </a:solidFill>
              </a:rPr>
              <a:t>Types de l’explicabilité :</a:t>
            </a:r>
            <a:endParaRPr b="1">
              <a:solidFill>
                <a:schemeClr val="accent1"/>
              </a:solidFill>
            </a:endParaRPr>
          </a:p>
        </p:txBody>
      </p:sp>
      <p:sp>
        <p:nvSpPr>
          <p:cNvPr id="594" name="Google Shape;594;p55"/>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
        <p:nvSpPr>
          <p:cNvPr id="595" name="Google Shape;595;p55"/>
          <p:cNvSpPr/>
          <p:nvPr/>
        </p:nvSpPr>
        <p:spPr>
          <a:xfrm>
            <a:off x="4833475" y="1223400"/>
            <a:ext cx="2416200" cy="1208100"/>
          </a:xfrm>
          <a:prstGeom prst="roundRect">
            <a:avLst>
              <a:gd fmla="val 16667" name="adj"/>
            </a:avLst>
          </a:prstGeom>
          <a:solidFill>
            <a:srgbClr val="8593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900">
                <a:solidFill>
                  <a:schemeClr val="dk1"/>
                </a:solidFill>
              </a:rPr>
              <a:t>Explicabilité</a:t>
            </a:r>
            <a:endParaRPr sz="1900">
              <a:solidFill>
                <a:schemeClr val="dk1"/>
              </a:solidFill>
              <a:highlight>
                <a:schemeClr val="lt1"/>
              </a:highlight>
            </a:endParaRPr>
          </a:p>
        </p:txBody>
      </p:sp>
      <p:sp>
        <p:nvSpPr>
          <p:cNvPr id="596" name="Google Shape;596;p55"/>
          <p:cNvSpPr/>
          <p:nvPr/>
        </p:nvSpPr>
        <p:spPr>
          <a:xfrm>
            <a:off x="1626075" y="2736200"/>
            <a:ext cx="2416200" cy="1208100"/>
          </a:xfrm>
          <a:prstGeom prst="roundRect">
            <a:avLst>
              <a:gd fmla="val 16667" name="adj"/>
            </a:avLst>
          </a:prstGeom>
          <a:solidFill>
            <a:srgbClr val="5B9B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900"/>
              <a:t>Explicabilité</a:t>
            </a:r>
            <a:endParaRPr sz="1900"/>
          </a:p>
          <a:p>
            <a:pPr indent="0" lvl="0" marL="0" rtl="0" algn="ctr">
              <a:spcBef>
                <a:spcPts val="0"/>
              </a:spcBef>
              <a:spcAft>
                <a:spcPts val="0"/>
              </a:spcAft>
              <a:buNone/>
            </a:pPr>
            <a:r>
              <a:rPr lang="fr-FR" sz="1900"/>
              <a:t>Locale</a:t>
            </a:r>
            <a:endParaRPr sz="1900"/>
          </a:p>
        </p:txBody>
      </p:sp>
      <p:sp>
        <p:nvSpPr>
          <p:cNvPr id="597" name="Google Shape;597;p55"/>
          <p:cNvSpPr/>
          <p:nvPr/>
        </p:nvSpPr>
        <p:spPr>
          <a:xfrm>
            <a:off x="8323625" y="2736200"/>
            <a:ext cx="2416200" cy="120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900"/>
              <a:t>Explicabilité</a:t>
            </a:r>
            <a:endParaRPr sz="1900"/>
          </a:p>
          <a:p>
            <a:pPr indent="0" lvl="0" marL="0" rtl="0" algn="ctr">
              <a:spcBef>
                <a:spcPts val="0"/>
              </a:spcBef>
              <a:spcAft>
                <a:spcPts val="0"/>
              </a:spcAft>
              <a:buNone/>
            </a:pPr>
            <a:r>
              <a:rPr lang="fr-FR" sz="1900"/>
              <a:t>Globale</a:t>
            </a:r>
            <a:endParaRPr sz="1900"/>
          </a:p>
        </p:txBody>
      </p:sp>
      <p:cxnSp>
        <p:nvCxnSpPr>
          <p:cNvPr id="598" name="Google Shape;598;p55"/>
          <p:cNvCxnSpPr>
            <a:stCxn id="595" idx="1"/>
            <a:endCxn id="596" idx="0"/>
          </p:cNvCxnSpPr>
          <p:nvPr/>
        </p:nvCxnSpPr>
        <p:spPr>
          <a:xfrm flipH="1">
            <a:off x="2834275" y="1827450"/>
            <a:ext cx="1999200" cy="908700"/>
          </a:xfrm>
          <a:prstGeom prst="straightConnector1">
            <a:avLst/>
          </a:prstGeom>
          <a:noFill/>
          <a:ln cap="flat" cmpd="sng" w="38100">
            <a:solidFill>
              <a:schemeClr val="lt1"/>
            </a:solidFill>
            <a:prstDash val="solid"/>
            <a:round/>
            <a:headEnd len="med" w="med" type="none"/>
            <a:tailEnd len="med" w="med" type="none"/>
          </a:ln>
        </p:spPr>
      </p:cxnSp>
      <p:cxnSp>
        <p:nvCxnSpPr>
          <p:cNvPr id="599" name="Google Shape;599;p55"/>
          <p:cNvCxnSpPr>
            <a:stCxn id="595" idx="3"/>
            <a:endCxn id="597" idx="0"/>
          </p:cNvCxnSpPr>
          <p:nvPr/>
        </p:nvCxnSpPr>
        <p:spPr>
          <a:xfrm>
            <a:off x="7249675" y="1827450"/>
            <a:ext cx="2282100" cy="908700"/>
          </a:xfrm>
          <a:prstGeom prst="straightConnector1">
            <a:avLst/>
          </a:prstGeom>
          <a:noFill/>
          <a:ln cap="flat" cmpd="sng" w="38100">
            <a:solidFill>
              <a:schemeClr val="lt1"/>
            </a:solidFill>
            <a:prstDash val="solid"/>
            <a:round/>
            <a:headEnd len="med" w="med" type="none"/>
            <a:tailEnd len="med" w="med" type="none"/>
          </a:ln>
        </p:spPr>
      </p:cxnSp>
      <p:sp>
        <p:nvSpPr>
          <p:cNvPr id="600" name="Google Shape;600;p55"/>
          <p:cNvSpPr txBox="1"/>
          <p:nvPr/>
        </p:nvSpPr>
        <p:spPr>
          <a:xfrm>
            <a:off x="1432800" y="4268600"/>
            <a:ext cx="3460500" cy="83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libri"/>
              <a:buChar char="●"/>
            </a:pPr>
            <a:r>
              <a:rPr lang="fr-FR" sz="1800">
                <a:solidFill>
                  <a:schemeClr val="lt1"/>
                </a:solidFill>
                <a:latin typeface="Calibri"/>
                <a:ea typeface="Calibri"/>
                <a:cs typeface="Calibri"/>
                <a:sym typeface="Calibri"/>
              </a:rPr>
              <a:t>cas par cas </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fr-FR" sz="1800">
                <a:solidFill>
                  <a:schemeClr val="lt1"/>
                </a:solidFill>
                <a:latin typeface="Calibri"/>
                <a:ea typeface="Calibri"/>
                <a:cs typeface="Calibri"/>
                <a:sym typeface="Calibri"/>
              </a:rPr>
              <a:t>explication</a:t>
            </a:r>
            <a:r>
              <a:rPr lang="fr-FR" sz="1800">
                <a:solidFill>
                  <a:schemeClr val="lt1"/>
                </a:solidFill>
                <a:latin typeface="Calibri"/>
                <a:ea typeface="Calibri"/>
                <a:cs typeface="Calibri"/>
                <a:sym typeface="Calibri"/>
              </a:rPr>
              <a:t> individuelle</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fr-FR" sz="1800">
                <a:solidFill>
                  <a:schemeClr val="lt1"/>
                </a:solidFill>
                <a:latin typeface="Calibri"/>
                <a:ea typeface="Calibri"/>
                <a:cs typeface="Calibri"/>
                <a:sym typeface="Calibri"/>
              </a:rPr>
              <a:t>LIME</a:t>
            </a:r>
            <a:endParaRPr sz="1800">
              <a:solidFill>
                <a:schemeClr val="lt1"/>
              </a:solidFill>
              <a:latin typeface="Calibri"/>
              <a:ea typeface="Calibri"/>
              <a:cs typeface="Calibri"/>
              <a:sym typeface="Calibri"/>
            </a:endParaRPr>
          </a:p>
        </p:txBody>
      </p:sp>
      <p:sp>
        <p:nvSpPr>
          <p:cNvPr id="601" name="Google Shape;601;p55"/>
          <p:cNvSpPr txBox="1"/>
          <p:nvPr/>
        </p:nvSpPr>
        <p:spPr>
          <a:xfrm>
            <a:off x="7564075" y="4181900"/>
            <a:ext cx="4227900" cy="132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libri"/>
              <a:buChar char="●"/>
            </a:pPr>
            <a:r>
              <a:rPr lang="fr-FR" sz="1800">
                <a:solidFill>
                  <a:schemeClr val="lt1"/>
                </a:solidFill>
                <a:latin typeface="Calibri"/>
                <a:ea typeface="Calibri"/>
                <a:cs typeface="Calibri"/>
                <a:sym typeface="Calibri"/>
              </a:rPr>
              <a:t>vue globale </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fr-FR" sz="1800">
                <a:solidFill>
                  <a:schemeClr val="lt1"/>
                </a:solidFill>
                <a:latin typeface="Calibri"/>
                <a:ea typeface="Calibri"/>
                <a:cs typeface="Calibri"/>
                <a:sym typeface="Calibri"/>
              </a:rPr>
              <a:t>expliquer comportement du </a:t>
            </a:r>
            <a:r>
              <a:rPr lang="fr-FR" sz="1800">
                <a:solidFill>
                  <a:schemeClr val="lt1"/>
                </a:solidFill>
                <a:latin typeface="Calibri"/>
                <a:ea typeface="Calibri"/>
                <a:cs typeface="Calibri"/>
                <a:sym typeface="Calibri"/>
              </a:rPr>
              <a:t>modèle</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fr-FR" sz="1800">
                <a:solidFill>
                  <a:schemeClr val="lt1"/>
                </a:solidFill>
                <a:latin typeface="Calibri"/>
                <a:ea typeface="Calibri"/>
                <a:cs typeface="Calibri"/>
                <a:sym typeface="Calibri"/>
              </a:rPr>
              <a:t>SHAP</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6"/>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4 - Explicabilité dans les IDS</a:t>
            </a:r>
            <a:endParaRPr b="1">
              <a:solidFill>
                <a:schemeClr val="accent1"/>
              </a:solidFill>
            </a:endParaRPr>
          </a:p>
        </p:txBody>
      </p:sp>
      <p:sp>
        <p:nvSpPr>
          <p:cNvPr id="608" name="Google Shape;608;p56"/>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Introduction à l’explicabilité</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Comprendre  XAI</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Techniques de XAI</a:t>
            </a:r>
            <a:endParaRPr b="1">
              <a:solidFill>
                <a:srgbClr val="5B9BD5"/>
              </a:solidFill>
            </a:endParaRPr>
          </a:p>
          <a:p>
            <a:pPr indent="-317500" lvl="0" marL="457200" rtl="0" algn="l">
              <a:lnSpc>
                <a:spcPct val="142222"/>
              </a:lnSpc>
              <a:spcBef>
                <a:spcPts val="0"/>
              </a:spcBef>
              <a:spcAft>
                <a:spcPts val="0"/>
              </a:spcAft>
              <a:buClr>
                <a:srgbClr val="000000"/>
              </a:buClr>
              <a:buSzPts val="1400"/>
              <a:buAutoNum type="arabicPeriod"/>
            </a:pPr>
            <a:r>
              <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609" name="Google Shape;609;p56"/>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0" st="0"/>
                                            </p:txEl>
                                          </p:spTgt>
                                        </p:tgtEl>
                                        <p:attrNameLst>
                                          <p:attrName>style.visibility</p:attrName>
                                        </p:attrNameLst>
                                      </p:cBhvr>
                                      <p:to>
                                        <p:strVal val="visible"/>
                                      </p:to>
                                    </p:set>
                                    <p:animEffect filter="fade" transition="in">
                                      <p:cBhvr>
                                        <p:cTn dur="1000"/>
                                        <p:tgtEl>
                                          <p:spTgt spid="6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1" st="1"/>
                                            </p:txEl>
                                          </p:spTgt>
                                        </p:tgtEl>
                                        <p:attrNameLst>
                                          <p:attrName>style.visibility</p:attrName>
                                        </p:attrNameLst>
                                      </p:cBhvr>
                                      <p:to>
                                        <p:strVal val="visible"/>
                                      </p:to>
                                    </p:set>
                                    <p:animEffect filter="fade" transition="in">
                                      <p:cBhvr>
                                        <p:cTn dur="1000"/>
                                        <p:tgtEl>
                                          <p:spTgt spid="6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2" st="2"/>
                                            </p:txEl>
                                          </p:spTgt>
                                        </p:tgtEl>
                                        <p:attrNameLst>
                                          <p:attrName>style.visibility</p:attrName>
                                        </p:attrNameLst>
                                      </p:cBhvr>
                                      <p:to>
                                        <p:strVal val="visible"/>
                                      </p:to>
                                    </p:set>
                                    <p:animEffect filter="fade" transition="in">
                                      <p:cBhvr>
                                        <p:cTn dur="1000"/>
                                        <p:tgtEl>
                                          <p:spTgt spid="6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3" st="3"/>
                                            </p:txEl>
                                          </p:spTgt>
                                        </p:tgtEl>
                                        <p:attrNameLst>
                                          <p:attrName>style.visibility</p:attrName>
                                        </p:attrNameLst>
                                      </p:cBhvr>
                                      <p:to>
                                        <p:strVal val="visible"/>
                                      </p:to>
                                    </p:set>
                                    <p:animEffect filter="fade" transition="in">
                                      <p:cBhvr>
                                        <p:cTn dur="1000"/>
                                        <p:tgtEl>
                                          <p:spTgt spid="6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4" st="4"/>
                                            </p:txEl>
                                          </p:spTgt>
                                        </p:tgtEl>
                                        <p:attrNameLst>
                                          <p:attrName>style.visibility</p:attrName>
                                        </p:attrNameLst>
                                      </p:cBhvr>
                                      <p:to>
                                        <p:strVal val="visible"/>
                                      </p:to>
                                    </p:set>
                                    <p:animEffect filter="fade" transition="in">
                                      <p:cBhvr>
                                        <p:cTn dur="1000"/>
                                        <p:tgtEl>
                                          <p:spTgt spid="6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5" st="5"/>
                                            </p:txEl>
                                          </p:spTgt>
                                        </p:tgtEl>
                                        <p:attrNameLst>
                                          <p:attrName>style.visibility</p:attrName>
                                        </p:attrNameLst>
                                      </p:cBhvr>
                                      <p:to>
                                        <p:strVal val="visible"/>
                                      </p:to>
                                    </p:set>
                                    <p:animEffect filter="fade" transition="in">
                                      <p:cBhvr>
                                        <p:cTn dur="1000"/>
                                        <p:tgtEl>
                                          <p:spTgt spid="6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6" st="6"/>
                                            </p:txEl>
                                          </p:spTgt>
                                        </p:tgtEl>
                                        <p:attrNameLst>
                                          <p:attrName>style.visibility</p:attrName>
                                        </p:attrNameLst>
                                      </p:cBhvr>
                                      <p:to>
                                        <p:strVal val="visible"/>
                                      </p:to>
                                    </p:set>
                                    <p:animEffect filter="fade" transition="in">
                                      <p:cBhvr>
                                        <p:cTn dur="1000"/>
                                        <p:tgtEl>
                                          <p:spTgt spid="6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xEl>
                                              <p:pRg end="7" st="7"/>
                                            </p:txEl>
                                          </p:spTgt>
                                        </p:tgtEl>
                                        <p:attrNameLst>
                                          <p:attrName>style.visibility</p:attrName>
                                        </p:attrNameLst>
                                      </p:cBhvr>
                                      <p:to>
                                        <p:strVal val="visible"/>
                                      </p:to>
                                    </p:set>
                                    <p:animEffect filter="fade" transition="in">
                                      <p:cBhvr>
                                        <p:cTn dur="1000"/>
                                        <p:tgtEl>
                                          <p:spTgt spid="6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7"/>
          <p:cNvSpPr/>
          <p:nvPr/>
        </p:nvSpPr>
        <p:spPr>
          <a:xfrm>
            <a:off x="2652000" y="1622796"/>
            <a:ext cx="1950600" cy="5250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57"/>
          <p:cNvSpPr txBox="1"/>
          <p:nvPr/>
        </p:nvSpPr>
        <p:spPr>
          <a:xfrm>
            <a:off x="3236913"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Techniques de XAI</a:t>
            </a:r>
            <a:endParaRPr b="1" sz="3600" u="sng">
              <a:solidFill>
                <a:schemeClr val="accent1"/>
              </a:solidFill>
              <a:latin typeface="Calibri"/>
              <a:ea typeface="Calibri"/>
              <a:cs typeface="Calibri"/>
              <a:sym typeface="Calibri"/>
            </a:endParaRPr>
          </a:p>
        </p:txBody>
      </p:sp>
      <p:cxnSp>
        <p:nvCxnSpPr>
          <p:cNvPr id="616" name="Google Shape;616;p57"/>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617" name="Google Shape;617;p57"/>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57"/>
          <p:cNvSpPr txBox="1"/>
          <p:nvPr/>
        </p:nvSpPr>
        <p:spPr>
          <a:xfrm>
            <a:off x="2789011" y="1682404"/>
            <a:ext cx="1676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DALEX</a:t>
            </a:r>
            <a:endParaRPr b="1" sz="1600">
              <a:solidFill>
                <a:schemeClr val="lt1"/>
              </a:solidFill>
              <a:latin typeface="Lato"/>
              <a:ea typeface="Lato"/>
              <a:cs typeface="Lato"/>
              <a:sym typeface="Lato"/>
            </a:endParaRPr>
          </a:p>
        </p:txBody>
      </p:sp>
      <p:sp>
        <p:nvSpPr>
          <p:cNvPr id="619" name="Google Shape;619;p57"/>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57"/>
          <p:cNvSpPr txBox="1"/>
          <p:nvPr/>
        </p:nvSpPr>
        <p:spPr>
          <a:xfrm>
            <a:off x="5367734" y="1682404"/>
            <a:ext cx="1448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LIME</a:t>
            </a:r>
            <a:endParaRPr b="1" sz="1600">
              <a:solidFill>
                <a:schemeClr val="lt1"/>
              </a:solidFill>
              <a:latin typeface="Lato"/>
              <a:ea typeface="Lato"/>
              <a:cs typeface="Lato"/>
              <a:sym typeface="Lato"/>
            </a:endParaRPr>
          </a:p>
        </p:txBody>
      </p:sp>
      <p:sp>
        <p:nvSpPr>
          <p:cNvPr id="621" name="Google Shape;621;p57"/>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57"/>
          <p:cNvSpPr txBox="1"/>
          <p:nvPr/>
        </p:nvSpPr>
        <p:spPr>
          <a:xfrm>
            <a:off x="7635273" y="1682404"/>
            <a:ext cx="18432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SHAP</a:t>
            </a:r>
            <a:endParaRPr b="1" sz="1600">
              <a:solidFill>
                <a:schemeClr val="lt1"/>
              </a:solidFill>
              <a:latin typeface="Lato"/>
              <a:ea typeface="Lato"/>
              <a:cs typeface="Lato"/>
              <a:sym typeface="Lato"/>
            </a:endParaRPr>
          </a:p>
        </p:txBody>
      </p:sp>
      <p:sp>
        <p:nvSpPr>
          <p:cNvPr id="623" name="Google Shape;623;p57"/>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pic>
        <p:nvPicPr>
          <p:cNvPr id="624" name="Google Shape;624;p57"/>
          <p:cNvPicPr preferRelativeResize="0"/>
          <p:nvPr/>
        </p:nvPicPr>
        <p:blipFill>
          <a:blip r:embed="rId3">
            <a:alphaModFix/>
          </a:blip>
          <a:stretch>
            <a:fillRect/>
          </a:stretch>
        </p:blipFill>
        <p:spPr>
          <a:xfrm>
            <a:off x="8674425" y="2979075"/>
            <a:ext cx="2927500" cy="2536126"/>
          </a:xfrm>
          <a:prstGeom prst="rect">
            <a:avLst/>
          </a:prstGeom>
          <a:noFill/>
          <a:ln>
            <a:noFill/>
          </a:ln>
        </p:spPr>
      </p:pic>
      <p:sp>
        <p:nvSpPr>
          <p:cNvPr id="625" name="Google Shape;625;p57"/>
          <p:cNvSpPr txBox="1"/>
          <p:nvPr/>
        </p:nvSpPr>
        <p:spPr>
          <a:xfrm>
            <a:off x="977300" y="2505650"/>
            <a:ext cx="7128000" cy="1133700"/>
          </a:xfrm>
          <a:prstGeom prst="rect">
            <a:avLst/>
          </a:prstGeom>
          <a:noFill/>
          <a:ln>
            <a:noFill/>
          </a:ln>
        </p:spPr>
        <p:txBody>
          <a:bodyPr anchorCtr="0" anchor="t" bIns="91425" lIns="91425" spcFirstLastPara="1" rIns="91425" wrap="square" tIns="91425">
            <a:noAutofit/>
          </a:bodyPr>
          <a:lstStyle/>
          <a:p>
            <a:pPr indent="-387350" lvl="0" marL="457200" rtl="0" algn="l">
              <a:lnSpc>
                <a:spcPct val="142222"/>
              </a:lnSpc>
              <a:spcBef>
                <a:spcPts val="0"/>
              </a:spcBef>
              <a:spcAft>
                <a:spcPts val="0"/>
              </a:spcAft>
              <a:buClr>
                <a:schemeClr val="accent1"/>
              </a:buClr>
              <a:buSzPts val="2500"/>
              <a:buFont typeface="Calibri"/>
              <a:buChar char="❖"/>
            </a:pPr>
            <a:r>
              <a:rPr lang="fr-FR" sz="2541">
                <a:solidFill>
                  <a:schemeClr val="lt1"/>
                </a:solidFill>
                <a:latin typeface="Calibri"/>
                <a:ea typeface="Calibri"/>
                <a:cs typeface="Calibri"/>
                <a:sym typeface="Calibri"/>
              </a:rPr>
              <a:t>Data Agnostic Explanation Library</a:t>
            </a:r>
            <a:endParaRPr sz="2541">
              <a:solidFill>
                <a:schemeClr val="lt1"/>
              </a:solidFill>
              <a:latin typeface="Calibri"/>
              <a:ea typeface="Calibri"/>
              <a:cs typeface="Calibri"/>
              <a:sym typeface="Calibri"/>
            </a:endParaRPr>
          </a:p>
          <a:p>
            <a:pPr indent="0" lvl="0" marL="457200" rtl="0" algn="l">
              <a:lnSpc>
                <a:spcPct val="142222"/>
              </a:lnSpc>
              <a:spcBef>
                <a:spcPts val="0"/>
              </a:spcBef>
              <a:spcAft>
                <a:spcPts val="0"/>
              </a:spcAft>
              <a:buNone/>
            </a:pPr>
            <a:r>
              <a:rPr lang="fr-FR" sz="2541" u="sng">
                <a:solidFill>
                  <a:srgbClr val="5B9BD5"/>
                </a:solidFill>
                <a:latin typeface="Calibri"/>
                <a:ea typeface="Calibri"/>
                <a:cs typeface="Calibri"/>
                <a:sym typeface="Calibri"/>
              </a:rPr>
              <a:t>Les aspects :</a:t>
            </a:r>
            <a:endParaRPr sz="2541" u="sng">
              <a:solidFill>
                <a:srgbClr val="5B9BD5"/>
              </a:solidFill>
              <a:latin typeface="Calibri"/>
              <a:ea typeface="Calibri"/>
              <a:cs typeface="Calibri"/>
              <a:sym typeface="Calibri"/>
            </a:endParaRPr>
          </a:p>
          <a:p>
            <a:pPr indent="0" lvl="0" marL="0" rtl="0" algn="l">
              <a:lnSpc>
                <a:spcPct val="142222"/>
              </a:lnSpc>
              <a:spcBef>
                <a:spcPts val="0"/>
              </a:spcBef>
              <a:spcAft>
                <a:spcPts val="0"/>
              </a:spcAft>
              <a:buNone/>
            </a:pPr>
            <a:r>
              <a:rPr lang="fr-FR" sz="2541">
                <a:solidFill>
                  <a:schemeClr val="lt1"/>
                </a:solidFill>
                <a:latin typeface="Calibri"/>
                <a:ea typeface="Calibri"/>
                <a:cs typeface="Calibri"/>
                <a:sym typeface="Calibri"/>
              </a:rPr>
              <a:t>	</a:t>
            </a:r>
            <a:endParaRPr sz="2541">
              <a:solidFill>
                <a:schemeClr val="lt1"/>
              </a:solidFill>
              <a:latin typeface="Calibri"/>
              <a:ea typeface="Calibri"/>
              <a:cs typeface="Calibri"/>
              <a:sym typeface="Calibri"/>
            </a:endParaRPr>
          </a:p>
        </p:txBody>
      </p:sp>
      <p:sp>
        <p:nvSpPr>
          <p:cNvPr id="626" name="Google Shape;626;p57"/>
          <p:cNvSpPr txBox="1"/>
          <p:nvPr/>
        </p:nvSpPr>
        <p:spPr>
          <a:xfrm>
            <a:off x="1110600" y="3639350"/>
            <a:ext cx="8607000" cy="1827900"/>
          </a:xfrm>
          <a:prstGeom prst="rect">
            <a:avLst/>
          </a:prstGeom>
          <a:noFill/>
          <a:ln>
            <a:noFill/>
          </a:ln>
        </p:spPr>
        <p:txBody>
          <a:bodyPr anchorCtr="0" anchor="t" bIns="91425" lIns="91425" spcFirstLastPara="1" rIns="91425" wrap="square" tIns="91425">
            <a:spAutoFit/>
          </a:bodyPr>
          <a:lstStyle/>
          <a:p>
            <a:pPr indent="-357306" lvl="0" marL="457200" rtl="0" algn="l">
              <a:lnSpc>
                <a:spcPct val="142222"/>
              </a:lnSpc>
              <a:spcBef>
                <a:spcPts val="0"/>
              </a:spcBef>
              <a:spcAft>
                <a:spcPts val="0"/>
              </a:spcAft>
              <a:buClr>
                <a:schemeClr val="accent1"/>
              </a:buClr>
              <a:buSzPts val="2027"/>
              <a:buFont typeface="Calibri"/>
              <a:buAutoNum type="arabicPeriod"/>
            </a:pPr>
            <a:r>
              <a:rPr lang="fr-FR" sz="2026">
                <a:solidFill>
                  <a:schemeClr val="lt1"/>
                </a:solidFill>
                <a:latin typeface="Calibri"/>
                <a:ea typeface="Calibri"/>
                <a:cs typeface="Calibri"/>
                <a:sym typeface="Calibri"/>
              </a:rPr>
              <a:t> Explications agnostiques</a:t>
            </a:r>
            <a:endParaRPr sz="2026">
              <a:solidFill>
                <a:schemeClr val="lt1"/>
              </a:solidFill>
              <a:latin typeface="Calibri"/>
              <a:ea typeface="Calibri"/>
              <a:cs typeface="Calibri"/>
              <a:sym typeface="Calibri"/>
            </a:endParaRPr>
          </a:p>
          <a:p>
            <a:pPr indent="-350956" lvl="0" marL="457200" rtl="0" algn="l">
              <a:lnSpc>
                <a:spcPct val="142222"/>
              </a:lnSpc>
              <a:spcBef>
                <a:spcPts val="0"/>
              </a:spcBef>
              <a:spcAft>
                <a:spcPts val="0"/>
              </a:spcAft>
              <a:buClr>
                <a:schemeClr val="accent1"/>
              </a:buClr>
              <a:buSzPts val="1927"/>
              <a:buAutoNum type="arabicPeriod"/>
            </a:pPr>
            <a:r>
              <a:rPr lang="fr-FR" sz="2026">
                <a:solidFill>
                  <a:schemeClr val="lt1"/>
                </a:solidFill>
                <a:latin typeface="Calibri"/>
                <a:ea typeface="Calibri"/>
                <a:cs typeface="Calibri"/>
                <a:sym typeface="Calibri"/>
              </a:rPr>
              <a:t> Explications globales et locales</a:t>
            </a:r>
            <a:endParaRPr sz="2026">
              <a:solidFill>
                <a:schemeClr val="lt1"/>
              </a:solidFill>
              <a:latin typeface="Calibri"/>
              <a:ea typeface="Calibri"/>
              <a:cs typeface="Calibri"/>
              <a:sym typeface="Calibri"/>
            </a:endParaRPr>
          </a:p>
          <a:p>
            <a:pPr indent="-350956" lvl="0" marL="457200" rtl="0" algn="l">
              <a:lnSpc>
                <a:spcPct val="142222"/>
              </a:lnSpc>
              <a:spcBef>
                <a:spcPts val="0"/>
              </a:spcBef>
              <a:spcAft>
                <a:spcPts val="0"/>
              </a:spcAft>
              <a:buClr>
                <a:schemeClr val="accent1"/>
              </a:buClr>
              <a:buSzPts val="1927"/>
              <a:buAutoNum type="arabicPeriod"/>
            </a:pPr>
            <a:r>
              <a:rPr lang="fr-FR" sz="2026">
                <a:solidFill>
                  <a:schemeClr val="lt1"/>
                </a:solidFill>
                <a:latin typeface="Calibri"/>
                <a:ea typeface="Calibri"/>
                <a:cs typeface="Calibri"/>
                <a:sym typeface="Calibri"/>
              </a:rPr>
              <a:t> Visualisation et interprétabilité</a:t>
            </a:r>
            <a:endParaRPr sz="2026">
              <a:solidFill>
                <a:schemeClr val="lt1"/>
              </a:solidFill>
              <a:latin typeface="Calibri"/>
              <a:ea typeface="Calibri"/>
              <a:cs typeface="Calibri"/>
              <a:sym typeface="Calibri"/>
            </a:endParaRPr>
          </a:p>
          <a:p>
            <a:pPr indent="-350956" lvl="0" marL="457200" rtl="0" algn="l">
              <a:lnSpc>
                <a:spcPct val="142222"/>
              </a:lnSpc>
              <a:spcBef>
                <a:spcPts val="0"/>
              </a:spcBef>
              <a:spcAft>
                <a:spcPts val="0"/>
              </a:spcAft>
              <a:buClr>
                <a:schemeClr val="accent1"/>
              </a:buClr>
              <a:buSzPts val="1927"/>
              <a:buAutoNum type="arabicPeriod"/>
            </a:pPr>
            <a:r>
              <a:rPr lang="fr-FR" sz="2026">
                <a:solidFill>
                  <a:schemeClr val="lt1"/>
                </a:solidFill>
                <a:latin typeface="Calibri"/>
                <a:ea typeface="Calibri"/>
                <a:cs typeface="Calibri"/>
                <a:sym typeface="Calibri"/>
              </a:rPr>
              <a:t> Prise en charge des données tabulaires et textuelles</a:t>
            </a:r>
            <a:endParaRPr sz="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2 - Sécurité Informatique et IDS</a:t>
            </a:r>
            <a:endParaRPr b="1" sz="4400">
              <a:solidFill>
                <a:schemeClr val="accent1"/>
              </a:solidFill>
            </a:endParaRPr>
          </a:p>
        </p:txBody>
      </p:sp>
      <p:sp>
        <p:nvSpPr>
          <p:cNvPr id="155" name="Google Shape;155;p22"/>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292100" lvl="0" marL="171450" rtl="0" algn="l">
              <a:lnSpc>
                <a:spcPct val="142222"/>
              </a:lnSpc>
              <a:spcBef>
                <a:spcPts val="0"/>
              </a:spcBef>
              <a:spcAft>
                <a:spcPts val="0"/>
              </a:spcAft>
              <a:buClr>
                <a:srgbClr val="5B9BD5"/>
              </a:buClr>
              <a:buSzPts val="2800"/>
              <a:buAutoNum type="arabicPeriod"/>
            </a:pPr>
            <a:r>
              <a:rPr b="1" lang="fr-FR">
                <a:solidFill>
                  <a:srgbClr val="5B9BD5"/>
                </a:solidFill>
              </a:rPr>
              <a:t>Introduction à la sécurité</a:t>
            </a:r>
            <a:endParaRPr b="1">
              <a:solidFill>
                <a:srgbClr val="5B9BD5"/>
              </a:solidFill>
            </a:endParaRPr>
          </a:p>
          <a:p>
            <a:pPr indent="-292100" lvl="0" marL="171450" rtl="0" algn="l">
              <a:lnSpc>
                <a:spcPct val="142222"/>
              </a:lnSpc>
              <a:spcBef>
                <a:spcPts val="0"/>
              </a:spcBef>
              <a:spcAft>
                <a:spcPts val="0"/>
              </a:spcAft>
              <a:buClr>
                <a:schemeClr val="lt1"/>
              </a:buClr>
              <a:buSzPts val="2800"/>
              <a:buAutoNum type="arabicPeriod"/>
            </a:pPr>
            <a:r>
              <a:rPr lang="fr-FR"/>
              <a:t>Les différents types d'attaque</a:t>
            </a:r>
            <a:endParaRPr>
              <a:latin typeface="Arial"/>
              <a:ea typeface="Arial"/>
              <a:cs typeface="Arial"/>
              <a:sym typeface="Arial"/>
            </a:endParaRPr>
          </a:p>
          <a:p>
            <a:pPr indent="-292100" lvl="0" marL="171450" rtl="0" algn="l">
              <a:lnSpc>
                <a:spcPct val="142222"/>
              </a:lnSpc>
              <a:spcBef>
                <a:spcPts val="0"/>
              </a:spcBef>
              <a:spcAft>
                <a:spcPts val="0"/>
              </a:spcAft>
              <a:buClr>
                <a:schemeClr val="lt1"/>
              </a:buClr>
              <a:buSzPts val="2800"/>
              <a:buAutoNum type="arabicPeriod"/>
            </a:pPr>
            <a:r>
              <a:rPr lang="fr-FR"/>
              <a:t>Comprendre les systèmes de détection d’intrusion</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156" name="Google Shape;156;p22"/>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10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10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1000"/>
                                        <p:tgtEl>
                                          <p:spTgt spid="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1000"/>
                                        <p:tgtEl>
                                          <p:spTgt spid="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Effect filter="fade" transition="in">
                                      <p:cBhvr>
                                        <p:cTn dur="1000"/>
                                        <p:tgtEl>
                                          <p:spTgt spid="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Effect filter="fade" transition="in">
                                      <p:cBhvr>
                                        <p:cTn dur="1000"/>
                                        <p:tgtEl>
                                          <p:spTgt spid="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animEffect filter="fade" transition="in">
                                      <p:cBhvr>
                                        <p:cTn dur="1000"/>
                                        <p:tgtEl>
                                          <p:spTgt spid="1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7" st="7"/>
                                            </p:txEl>
                                          </p:spTgt>
                                        </p:tgtEl>
                                        <p:attrNameLst>
                                          <p:attrName>style.visibility</p:attrName>
                                        </p:attrNameLst>
                                      </p:cBhvr>
                                      <p:to>
                                        <p:strVal val="visible"/>
                                      </p:to>
                                    </p:set>
                                    <p:animEffect filter="fade" transition="in">
                                      <p:cBhvr>
                                        <p:cTn dur="1000"/>
                                        <p:tgtEl>
                                          <p:spTgt spid="15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8"/>
          <p:cNvSpPr txBox="1"/>
          <p:nvPr/>
        </p:nvSpPr>
        <p:spPr>
          <a:xfrm>
            <a:off x="3236913"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Techniques de XAI</a:t>
            </a:r>
            <a:endParaRPr b="1" sz="3600" u="sng">
              <a:solidFill>
                <a:schemeClr val="accent1"/>
              </a:solidFill>
              <a:latin typeface="Calibri"/>
              <a:ea typeface="Calibri"/>
              <a:cs typeface="Calibri"/>
              <a:sym typeface="Calibri"/>
            </a:endParaRPr>
          </a:p>
        </p:txBody>
      </p:sp>
      <p:cxnSp>
        <p:nvCxnSpPr>
          <p:cNvPr id="632" name="Google Shape;632;p58"/>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633" name="Google Shape;633;p58"/>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58"/>
          <p:cNvSpPr txBox="1"/>
          <p:nvPr/>
        </p:nvSpPr>
        <p:spPr>
          <a:xfrm>
            <a:off x="2789011" y="1682404"/>
            <a:ext cx="1676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DALEX</a:t>
            </a:r>
            <a:endParaRPr b="1" sz="1600">
              <a:solidFill>
                <a:schemeClr val="lt1"/>
              </a:solidFill>
              <a:latin typeface="Lato"/>
              <a:ea typeface="Lato"/>
              <a:cs typeface="Lato"/>
              <a:sym typeface="Lato"/>
            </a:endParaRPr>
          </a:p>
        </p:txBody>
      </p:sp>
      <p:sp>
        <p:nvSpPr>
          <p:cNvPr id="635" name="Google Shape;635;p58"/>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 name="Google Shape;636;p58"/>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58"/>
          <p:cNvSpPr txBox="1"/>
          <p:nvPr/>
        </p:nvSpPr>
        <p:spPr>
          <a:xfrm>
            <a:off x="7635273" y="1682404"/>
            <a:ext cx="18432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SHAP</a:t>
            </a:r>
            <a:endParaRPr b="1" sz="1600">
              <a:solidFill>
                <a:schemeClr val="lt1"/>
              </a:solidFill>
              <a:latin typeface="Lato"/>
              <a:ea typeface="Lato"/>
              <a:cs typeface="Lato"/>
              <a:sym typeface="Lato"/>
            </a:endParaRPr>
          </a:p>
        </p:txBody>
      </p:sp>
      <p:sp>
        <p:nvSpPr>
          <p:cNvPr id="638" name="Google Shape;638;p58"/>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
        <p:nvSpPr>
          <p:cNvPr id="639" name="Google Shape;639;p58"/>
          <p:cNvSpPr txBox="1"/>
          <p:nvPr/>
        </p:nvSpPr>
        <p:spPr>
          <a:xfrm>
            <a:off x="977300" y="2505650"/>
            <a:ext cx="7128000" cy="1133700"/>
          </a:xfrm>
          <a:prstGeom prst="rect">
            <a:avLst/>
          </a:prstGeom>
          <a:noFill/>
          <a:ln>
            <a:noFill/>
          </a:ln>
        </p:spPr>
        <p:txBody>
          <a:bodyPr anchorCtr="0" anchor="t" bIns="91425" lIns="91425" spcFirstLastPara="1" rIns="91425" wrap="square" tIns="91425">
            <a:noAutofit/>
          </a:bodyPr>
          <a:lstStyle/>
          <a:p>
            <a:pPr indent="-387350" lvl="0" marL="457200" rtl="0" algn="l">
              <a:lnSpc>
                <a:spcPct val="142222"/>
              </a:lnSpc>
              <a:spcBef>
                <a:spcPts val="0"/>
              </a:spcBef>
              <a:spcAft>
                <a:spcPts val="0"/>
              </a:spcAft>
              <a:buClr>
                <a:schemeClr val="accent1"/>
              </a:buClr>
              <a:buSzPts val="2500"/>
              <a:buFont typeface="Calibri"/>
              <a:buChar char="❖"/>
            </a:pPr>
            <a:r>
              <a:rPr lang="fr-FR" sz="2500">
                <a:solidFill>
                  <a:schemeClr val="lt1"/>
                </a:solidFill>
                <a:latin typeface="Calibri"/>
                <a:ea typeface="Calibri"/>
                <a:cs typeface="Calibri"/>
                <a:sym typeface="Calibri"/>
              </a:rPr>
              <a:t>Local Interpretable Model-Agnostic Explanations</a:t>
            </a:r>
            <a:endParaRPr sz="2500">
              <a:solidFill>
                <a:schemeClr val="lt1"/>
              </a:solidFill>
              <a:latin typeface="Calibri"/>
              <a:ea typeface="Calibri"/>
              <a:cs typeface="Calibri"/>
              <a:sym typeface="Calibri"/>
            </a:endParaRPr>
          </a:p>
          <a:p>
            <a:pPr indent="0" lvl="0" marL="457200" rtl="0" algn="l">
              <a:lnSpc>
                <a:spcPct val="142222"/>
              </a:lnSpc>
              <a:spcBef>
                <a:spcPts val="0"/>
              </a:spcBef>
              <a:spcAft>
                <a:spcPts val="0"/>
              </a:spcAft>
              <a:buNone/>
            </a:pPr>
            <a:r>
              <a:rPr lang="fr-FR" sz="2541" u="sng">
                <a:solidFill>
                  <a:srgbClr val="5B9BD5"/>
                </a:solidFill>
                <a:latin typeface="Calibri"/>
                <a:ea typeface="Calibri"/>
                <a:cs typeface="Calibri"/>
                <a:sym typeface="Calibri"/>
              </a:rPr>
              <a:t>Les aspects :</a:t>
            </a:r>
            <a:endParaRPr sz="2541" u="sng">
              <a:solidFill>
                <a:srgbClr val="5B9BD5"/>
              </a:solidFill>
              <a:latin typeface="Calibri"/>
              <a:ea typeface="Calibri"/>
              <a:cs typeface="Calibri"/>
              <a:sym typeface="Calibri"/>
            </a:endParaRPr>
          </a:p>
          <a:p>
            <a:pPr indent="0" lvl="0" marL="0" rtl="0" algn="l">
              <a:lnSpc>
                <a:spcPct val="142222"/>
              </a:lnSpc>
              <a:spcBef>
                <a:spcPts val="0"/>
              </a:spcBef>
              <a:spcAft>
                <a:spcPts val="0"/>
              </a:spcAft>
              <a:buNone/>
            </a:pPr>
            <a:r>
              <a:rPr lang="fr-FR" sz="2541">
                <a:solidFill>
                  <a:schemeClr val="lt1"/>
                </a:solidFill>
                <a:latin typeface="Calibri"/>
                <a:ea typeface="Calibri"/>
                <a:cs typeface="Calibri"/>
                <a:sym typeface="Calibri"/>
              </a:rPr>
              <a:t>	</a:t>
            </a:r>
            <a:endParaRPr sz="2541">
              <a:solidFill>
                <a:schemeClr val="lt1"/>
              </a:solidFill>
              <a:latin typeface="Calibri"/>
              <a:ea typeface="Calibri"/>
              <a:cs typeface="Calibri"/>
              <a:sym typeface="Calibri"/>
            </a:endParaRPr>
          </a:p>
        </p:txBody>
      </p:sp>
      <p:sp>
        <p:nvSpPr>
          <p:cNvPr id="640" name="Google Shape;640;p58"/>
          <p:cNvSpPr txBox="1"/>
          <p:nvPr/>
        </p:nvSpPr>
        <p:spPr>
          <a:xfrm>
            <a:off x="977300" y="3639350"/>
            <a:ext cx="8247300" cy="1486500"/>
          </a:xfrm>
          <a:prstGeom prst="rect">
            <a:avLst/>
          </a:prstGeom>
          <a:noFill/>
          <a:ln>
            <a:noFill/>
          </a:ln>
        </p:spPr>
        <p:txBody>
          <a:bodyPr anchorCtr="0" anchor="t" bIns="91425" lIns="91425" spcFirstLastPara="1" rIns="91425" wrap="square" tIns="91425">
            <a:spAutoFit/>
          </a:bodyPr>
          <a:lstStyle/>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Approche basée sur les perturbations</a:t>
            </a:r>
            <a:endParaRPr sz="2200">
              <a:solidFill>
                <a:schemeClr val="lt1"/>
              </a:solidFill>
              <a:latin typeface="Calibri"/>
              <a:ea typeface="Calibri"/>
              <a:cs typeface="Calibri"/>
              <a:sym typeface="Calibri"/>
            </a:endParaRPr>
          </a:p>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Modèles linéaires locaux</a:t>
            </a:r>
            <a:endParaRPr sz="2200">
              <a:solidFill>
                <a:schemeClr val="lt1"/>
              </a:solidFill>
              <a:latin typeface="Calibri"/>
              <a:ea typeface="Calibri"/>
              <a:cs typeface="Calibri"/>
              <a:sym typeface="Calibri"/>
            </a:endParaRPr>
          </a:p>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Prise en charge des données textuelles et des images</a:t>
            </a:r>
            <a:endParaRPr sz="2200">
              <a:solidFill>
                <a:schemeClr val="lt1"/>
              </a:solidFill>
              <a:latin typeface="Calibri"/>
              <a:ea typeface="Calibri"/>
              <a:cs typeface="Calibri"/>
              <a:sym typeface="Calibri"/>
            </a:endParaRPr>
          </a:p>
        </p:txBody>
      </p:sp>
      <p:pic>
        <p:nvPicPr>
          <p:cNvPr id="641" name="Google Shape;641;p58"/>
          <p:cNvPicPr preferRelativeResize="0"/>
          <p:nvPr/>
        </p:nvPicPr>
        <p:blipFill>
          <a:blip r:embed="rId3">
            <a:alphaModFix/>
          </a:blip>
          <a:stretch>
            <a:fillRect/>
          </a:stretch>
        </p:blipFill>
        <p:spPr>
          <a:xfrm>
            <a:off x="8439231" y="3639350"/>
            <a:ext cx="3304919" cy="1423600"/>
          </a:xfrm>
          <a:prstGeom prst="rect">
            <a:avLst/>
          </a:prstGeom>
          <a:noFill/>
          <a:ln>
            <a:noFill/>
          </a:ln>
        </p:spPr>
      </p:pic>
      <p:sp>
        <p:nvSpPr>
          <p:cNvPr id="642" name="Google Shape;642;p58"/>
          <p:cNvSpPr/>
          <p:nvPr/>
        </p:nvSpPr>
        <p:spPr>
          <a:xfrm>
            <a:off x="5119125" y="1589246"/>
            <a:ext cx="1950600" cy="5250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58"/>
          <p:cNvSpPr txBox="1"/>
          <p:nvPr/>
        </p:nvSpPr>
        <p:spPr>
          <a:xfrm>
            <a:off x="5367734" y="1682404"/>
            <a:ext cx="1448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LIME</a:t>
            </a:r>
            <a:endParaRPr b="1" sz="16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9"/>
          <p:cNvSpPr txBox="1"/>
          <p:nvPr/>
        </p:nvSpPr>
        <p:spPr>
          <a:xfrm>
            <a:off x="3236913"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Techniques de XAI</a:t>
            </a:r>
            <a:endParaRPr b="1" sz="3600" u="sng">
              <a:solidFill>
                <a:schemeClr val="accent1"/>
              </a:solidFill>
              <a:latin typeface="Calibri"/>
              <a:ea typeface="Calibri"/>
              <a:cs typeface="Calibri"/>
              <a:sym typeface="Calibri"/>
            </a:endParaRPr>
          </a:p>
        </p:txBody>
      </p:sp>
      <p:cxnSp>
        <p:nvCxnSpPr>
          <p:cNvPr id="649" name="Google Shape;649;p59"/>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650" name="Google Shape;650;p59"/>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 name="Google Shape;651;p59"/>
          <p:cNvSpPr txBox="1"/>
          <p:nvPr/>
        </p:nvSpPr>
        <p:spPr>
          <a:xfrm>
            <a:off x="2789011" y="1682404"/>
            <a:ext cx="1676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DALEX</a:t>
            </a:r>
            <a:endParaRPr b="1" sz="1600">
              <a:solidFill>
                <a:schemeClr val="lt1"/>
              </a:solidFill>
              <a:latin typeface="Lato"/>
              <a:ea typeface="Lato"/>
              <a:cs typeface="Lato"/>
              <a:sym typeface="Lato"/>
            </a:endParaRPr>
          </a:p>
        </p:txBody>
      </p:sp>
      <p:sp>
        <p:nvSpPr>
          <p:cNvPr id="652" name="Google Shape;652;p59"/>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59"/>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59"/>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
        <p:nvSpPr>
          <p:cNvPr id="655" name="Google Shape;655;p59"/>
          <p:cNvSpPr txBox="1"/>
          <p:nvPr/>
        </p:nvSpPr>
        <p:spPr>
          <a:xfrm>
            <a:off x="977300" y="2505650"/>
            <a:ext cx="7128000" cy="1133700"/>
          </a:xfrm>
          <a:prstGeom prst="rect">
            <a:avLst/>
          </a:prstGeom>
          <a:noFill/>
          <a:ln>
            <a:noFill/>
          </a:ln>
        </p:spPr>
        <p:txBody>
          <a:bodyPr anchorCtr="0" anchor="t" bIns="91425" lIns="91425" spcFirstLastPara="1" rIns="91425" wrap="square" tIns="91425">
            <a:noAutofit/>
          </a:bodyPr>
          <a:lstStyle/>
          <a:p>
            <a:pPr indent="-387350" lvl="0" marL="457200" rtl="0" algn="l">
              <a:lnSpc>
                <a:spcPct val="142222"/>
              </a:lnSpc>
              <a:spcBef>
                <a:spcPts val="0"/>
              </a:spcBef>
              <a:spcAft>
                <a:spcPts val="0"/>
              </a:spcAft>
              <a:buClr>
                <a:schemeClr val="accent1"/>
              </a:buClr>
              <a:buSzPts val="2500"/>
              <a:buFont typeface="Calibri"/>
              <a:buChar char="❖"/>
            </a:pPr>
            <a:r>
              <a:rPr lang="fr-FR" sz="2500">
                <a:solidFill>
                  <a:schemeClr val="lt1"/>
                </a:solidFill>
                <a:latin typeface="Calibri"/>
                <a:ea typeface="Calibri"/>
                <a:cs typeface="Calibri"/>
                <a:sym typeface="Calibri"/>
              </a:rPr>
              <a:t>SHapley Additive exPlanations</a:t>
            </a:r>
            <a:endParaRPr sz="2500">
              <a:solidFill>
                <a:schemeClr val="lt1"/>
              </a:solidFill>
              <a:latin typeface="Calibri"/>
              <a:ea typeface="Calibri"/>
              <a:cs typeface="Calibri"/>
              <a:sym typeface="Calibri"/>
            </a:endParaRPr>
          </a:p>
          <a:p>
            <a:pPr indent="0" lvl="0" marL="457200" rtl="0" algn="l">
              <a:lnSpc>
                <a:spcPct val="142222"/>
              </a:lnSpc>
              <a:spcBef>
                <a:spcPts val="0"/>
              </a:spcBef>
              <a:spcAft>
                <a:spcPts val="0"/>
              </a:spcAft>
              <a:buNone/>
            </a:pPr>
            <a:r>
              <a:rPr lang="fr-FR" sz="2541" u="sng">
                <a:solidFill>
                  <a:srgbClr val="5B9BD5"/>
                </a:solidFill>
                <a:latin typeface="Calibri"/>
                <a:ea typeface="Calibri"/>
                <a:cs typeface="Calibri"/>
                <a:sym typeface="Calibri"/>
              </a:rPr>
              <a:t>Les aspects :</a:t>
            </a:r>
            <a:endParaRPr sz="2541" u="sng">
              <a:solidFill>
                <a:srgbClr val="5B9BD5"/>
              </a:solidFill>
              <a:latin typeface="Calibri"/>
              <a:ea typeface="Calibri"/>
              <a:cs typeface="Calibri"/>
              <a:sym typeface="Calibri"/>
            </a:endParaRPr>
          </a:p>
          <a:p>
            <a:pPr indent="0" lvl="0" marL="0" rtl="0" algn="l">
              <a:lnSpc>
                <a:spcPct val="142222"/>
              </a:lnSpc>
              <a:spcBef>
                <a:spcPts val="0"/>
              </a:spcBef>
              <a:spcAft>
                <a:spcPts val="0"/>
              </a:spcAft>
              <a:buNone/>
            </a:pPr>
            <a:r>
              <a:rPr lang="fr-FR" sz="2541">
                <a:solidFill>
                  <a:schemeClr val="lt1"/>
                </a:solidFill>
                <a:latin typeface="Calibri"/>
                <a:ea typeface="Calibri"/>
                <a:cs typeface="Calibri"/>
                <a:sym typeface="Calibri"/>
              </a:rPr>
              <a:t>	</a:t>
            </a:r>
            <a:endParaRPr sz="2541">
              <a:solidFill>
                <a:schemeClr val="lt1"/>
              </a:solidFill>
              <a:latin typeface="Calibri"/>
              <a:ea typeface="Calibri"/>
              <a:cs typeface="Calibri"/>
              <a:sym typeface="Calibri"/>
            </a:endParaRPr>
          </a:p>
        </p:txBody>
      </p:sp>
      <p:sp>
        <p:nvSpPr>
          <p:cNvPr id="656" name="Google Shape;656;p59"/>
          <p:cNvSpPr txBox="1"/>
          <p:nvPr/>
        </p:nvSpPr>
        <p:spPr>
          <a:xfrm>
            <a:off x="977300" y="3639350"/>
            <a:ext cx="7128000" cy="1968000"/>
          </a:xfrm>
          <a:prstGeom prst="rect">
            <a:avLst/>
          </a:prstGeom>
          <a:noFill/>
          <a:ln>
            <a:noFill/>
          </a:ln>
        </p:spPr>
        <p:txBody>
          <a:bodyPr anchorCtr="0" anchor="t" bIns="91425" lIns="91425" spcFirstLastPara="1" rIns="91425" wrap="square" tIns="91425">
            <a:spAutoFit/>
          </a:bodyPr>
          <a:lstStyle/>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 Valeurs de Shapley</a:t>
            </a:r>
            <a:endParaRPr sz="2200">
              <a:solidFill>
                <a:schemeClr val="lt1"/>
              </a:solidFill>
              <a:latin typeface="Calibri"/>
              <a:ea typeface="Calibri"/>
              <a:cs typeface="Calibri"/>
              <a:sym typeface="Calibri"/>
            </a:endParaRPr>
          </a:p>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 Approche indépendante du modèle</a:t>
            </a:r>
            <a:endParaRPr sz="2200">
              <a:solidFill>
                <a:schemeClr val="lt1"/>
              </a:solidFill>
              <a:latin typeface="Calibri"/>
              <a:ea typeface="Calibri"/>
              <a:cs typeface="Calibri"/>
              <a:sym typeface="Calibri"/>
            </a:endParaRPr>
          </a:p>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 Explications personnalisées</a:t>
            </a:r>
            <a:endParaRPr sz="2200">
              <a:solidFill>
                <a:schemeClr val="lt1"/>
              </a:solidFill>
              <a:latin typeface="Calibri"/>
              <a:ea typeface="Calibri"/>
              <a:cs typeface="Calibri"/>
              <a:sym typeface="Calibri"/>
            </a:endParaRPr>
          </a:p>
          <a:p>
            <a:pPr indent="-368300" lvl="0" marL="457200" rtl="0" algn="l">
              <a:lnSpc>
                <a:spcPct val="142222"/>
              </a:lnSpc>
              <a:spcBef>
                <a:spcPts val="0"/>
              </a:spcBef>
              <a:spcAft>
                <a:spcPts val="0"/>
              </a:spcAft>
              <a:buClr>
                <a:schemeClr val="accent1"/>
              </a:buClr>
              <a:buSzPts val="2200"/>
              <a:buAutoNum type="arabicPeriod"/>
            </a:pPr>
            <a:r>
              <a:rPr lang="fr-FR" sz="2200">
                <a:solidFill>
                  <a:schemeClr val="lt1"/>
                </a:solidFill>
                <a:latin typeface="Calibri"/>
                <a:ea typeface="Calibri"/>
                <a:cs typeface="Calibri"/>
                <a:sym typeface="Calibri"/>
              </a:rPr>
              <a:t> Visualisation et interprétabilité</a:t>
            </a:r>
            <a:endParaRPr sz="2200">
              <a:solidFill>
                <a:schemeClr val="lt1"/>
              </a:solidFill>
              <a:latin typeface="Calibri"/>
              <a:ea typeface="Calibri"/>
              <a:cs typeface="Calibri"/>
              <a:sym typeface="Calibri"/>
            </a:endParaRPr>
          </a:p>
        </p:txBody>
      </p:sp>
      <p:sp>
        <p:nvSpPr>
          <p:cNvPr id="657" name="Google Shape;657;p59"/>
          <p:cNvSpPr txBox="1"/>
          <p:nvPr/>
        </p:nvSpPr>
        <p:spPr>
          <a:xfrm>
            <a:off x="5367734" y="1682404"/>
            <a:ext cx="14487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LIME</a:t>
            </a:r>
            <a:endParaRPr b="1" sz="1600">
              <a:solidFill>
                <a:schemeClr val="lt1"/>
              </a:solidFill>
              <a:latin typeface="Lato"/>
              <a:ea typeface="Lato"/>
              <a:cs typeface="Lato"/>
              <a:sym typeface="Lato"/>
            </a:endParaRPr>
          </a:p>
        </p:txBody>
      </p:sp>
      <p:sp>
        <p:nvSpPr>
          <p:cNvPr id="658" name="Google Shape;658;p59"/>
          <p:cNvSpPr/>
          <p:nvPr/>
        </p:nvSpPr>
        <p:spPr>
          <a:xfrm>
            <a:off x="7581525" y="1589246"/>
            <a:ext cx="1950600" cy="5250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 name="Google Shape;659;p59"/>
          <p:cNvSpPr txBox="1"/>
          <p:nvPr/>
        </p:nvSpPr>
        <p:spPr>
          <a:xfrm>
            <a:off x="7635223" y="1682404"/>
            <a:ext cx="18432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SHAP</a:t>
            </a:r>
            <a:endParaRPr b="1" sz="1600">
              <a:solidFill>
                <a:schemeClr val="lt1"/>
              </a:solidFill>
              <a:latin typeface="Lato"/>
              <a:ea typeface="Lato"/>
              <a:cs typeface="Lato"/>
              <a:sym typeface="Lato"/>
            </a:endParaRPr>
          </a:p>
        </p:txBody>
      </p:sp>
      <p:pic>
        <p:nvPicPr>
          <p:cNvPr id="660" name="Google Shape;660;p59"/>
          <p:cNvPicPr preferRelativeResize="0"/>
          <p:nvPr/>
        </p:nvPicPr>
        <p:blipFill>
          <a:blip r:embed="rId3">
            <a:alphaModFix/>
          </a:blip>
          <a:stretch>
            <a:fillRect/>
          </a:stretch>
        </p:blipFill>
        <p:spPr>
          <a:xfrm>
            <a:off x="8951925" y="3637500"/>
            <a:ext cx="2219325" cy="197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60"/>
          <p:cNvPicPr preferRelativeResize="0"/>
          <p:nvPr/>
        </p:nvPicPr>
        <p:blipFill>
          <a:blip r:embed="rId3">
            <a:alphaModFix/>
          </a:blip>
          <a:stretch>
            <a:fillRect/>
          </a:stretch>
        </p:blipFill>
        <p:spPr>
          <a:xfrm>
            <a:off x="1008075" y="524524"/>
            <a:ext cx="10462101" cy="5700850"/>
          </a:xfrm>
          <a:prstGeom prst="rect">
            <a:avLst/>
          </a:prstGeom>
          <a:noFill/>
          <a:ln>
            <a:noFill/>
          </a:ln>
        </p:spPr>
      </p:pic>
      <p:sp>
        <p:nvSpPr>
          <p:cNvPr id="667" name="Google Shape;667;p60"/>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1"/>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5 </a:t>
            </a:r>
            <a:r>
              <a:rPr b="1" lang="fr-FR">
                <a:solidFill>
                  <a:schemeClr val="accent1"/>
                </a:solidFill>
              </a:rPr>
              <a:t>- </a:t>
            </a:r>
            <a:r>
              <a:rPr b="1" lang="fr-FR">
                <a:solidFill>
                  <a:schemeClr val="accent1"/>
                </a:solidFill>
              </a:rPr>
              <a:t>Solution proposée</a:t>
            </a:r>
            <a:endParaRPr b="1" sz="4400">
              <a:solidFill>
                <a:schemeClr val="accent1"/>
              </a:solidFill>
            </a:endParaRPr>
          </a:p>
        </p:txBody>
      </p:sp>
      <p:sp>
        <p:nvSpPr>
          <p:cNvPr id="674" name="Google Shape;674;p61"/>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Préparation des données</a:t>
            </a:r>
            <a:endParaRPr b="1">
              <a:solidFill>
                <a:srgbClr val="5B9BD5"/>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Résultats expérimentaux</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Explication des résultats</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675" name="Google Shape;675;p61"/>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animEffect filter="fade" transition="in">
                                      <p:cBhvr>
                                        <p:cTn dur="1000"/>
                                        <p:tgtEl>
                                          <p:spTgt spid="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1" st="1"/>
                                            </p:txEl>
                                          </p:spTgt>
                                        </p:tgtEl>
                                        <p:attrNameLst>
                                          <p:attrName>style.visibility</p:attrName>
                                        </p:attrNameLst>
                                      </p:cBhvr>
                                      <p:to>
                                        <p:strVal val="visible"/>
                                      </p:to>
                                    </p:set>
                                    <p:animEffect filter="fade" transition="in">
                                      <p:cBhvr>
                                        <p:cTn dur="1000"/>
                                        <p:tgtEl>
                                          <p:spTgt spid="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2" st="2"/>
                                            </p:txEl>
                                          </p:spTgt>
                                        </p:tgtEl>
                                        <p:attrNameLst>
                                          <p:attrName>style.visibility</p:attrName>
                                        </p:attrNameLst>
                                      </p:cBhvr>
                                      <p:to>
                                        <p:strVal val="visible"/>
                                      </p:to>
                                    </p:set>
                                    <p:animEffect filter="fade" transition="in">
                                      <p:cBhvr>
                                        <p:cTn dur="1000"/>
                                        <p:tgtEl>
                                          <p:spTgt spid="6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3" st="3"/>
                                            </p:txEl>
                                          </p:spTgt>
                                        </p:tgtEl>
                                        <p:attrNameLst>
                                          <p:attrName>style.visibility</p:attrName>
                                        </p:attrNameLst>
                                      </p:cBhvr>
                                      <p:to>
                                        <p:strVal val="visible"/>
                                      </p:to>
                                    </p:set>
                                    <p:animEffect filter="fade" transition="in">
                                      <p:cBhvr>
                                        <p:cTn dur="1000"/>
                                        <p:tgtEl>
                                          <p:spTgt spid="6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4" st="4"/>
                                            </p:txEl>
                                          </p:spTgt>
                                        </p:tgtEl>
                                        <p:attrNameLst>
                                          <p:attrName>style.visibility</p:attrName>
                                        </p:attrNameLst>
                                      </p:cBhvr>
                                      <p:to>
                                        <p:strVal val="visible"/>
                                      </p:to>
                                    </p:set>
                                    <p:animEffect filter="fade" transition="in">
                                      <p:cBhvr>
                                        <p:cTn dur="1000"/>
                                        <p:tgtEl>
                                          <p:spTgt spid="6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5" st="5"/>
                                            </p:txEl>
                                          </p:spTgt>
                                        </p:tgtEl>
                                        <p:attrNameLst>
                                          <p:attrName>style.visibility</p:attrName>
                                        </p:attrNameLst>
                                      </p:cBhvr>
                                      <p:to>
                                        <p:strVal val="visible"/>
                                      </p:to>
                                    </p:set>
                                    <p:animEffect filter="fade" transition="in">
                                      <p:cBhvr>
                                        <p:cTn dur="1000"/>
                                        <p:tgtEl>
                                          <p:spTgt spid="6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xEl>
                                              <p:pRg end="6" st="6"/>
                                            </p:txEl>
                                          </p:spTgt>
                                        </p:tgtEl>
                                        <p:attrNameLst>
                                          <p:attrName>style.visibility</p:attrName>
                                        </p:attrNameLst>
                                      </p:cBhvr>
                                      <p:to>
                                        <p:strVal val="visible"/>
                                      </p:to>
                                    </p:set>
                                    <p:animEffect filter="fade" transition="in">
                                      <p:cBhvr>
                                        <p:cTn dur="1000"/>
                                        <p:tgtEl>
                                          <p:spTgt spid="67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2"/>
          <p:cNvSpPr/>
          <p:nvPr/>
        </p:nvSpPr>
        <p:spPr>
          <a:xfrm>
            <a:off x="187242" y="1613179"/>
            <a:ext cx="1950730" cy="712372"/>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 name="Google Shape;681;p62"/>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Préparation de données</a:t>
            </a:r>
            <a:endParaRPr b="1" sz="3600" u="sng">
              <a:solidFill>
                <a:schemeClr val="accent1"/>
              </a:solidFill>
              <a:latin typeface="Calibri"/>
              <a:ea typeface="Calibri"/>
              <a:cs typeface="Calibri"/>
              <a:sym typeface="Calibri"/>
            </a:endParaRPr>
          </a:p>
        </p:txBody>
      </p:sp>
      <p:cxnSp>
        <p:nvCxnSpPr>
          <p:cNvPr id="682" name="Google Shape;682;p62"/>
          <p:cNvCxnSpPr/>
          <p:nvPr/>
        </p:nvCxnSpPr>
        <p:spPr>
          <a:xfrm>
            <a:off x="-1" y="1415951"/>
            <a:ext cx="12188825" cy="0"/>
          </a:xfrm>
          <a:prstGeom prst="straightConnector1">
            <a:avLst/>
          </a:prstGeom>
          <a:noFill/>
          <a:ln cap="flat" cmpd="sng" w="9525">
            <a:solidFill>
              <a:srgbClr val="D8D8D8"/>
            </a:solidFill>
            <a:prstDash val="solid"/>
            <a:miter lim="800000"/>
            <a:headEnd len="sm" w="sm" type="none"/>
            <a:tailEnd len="sm" w="sm" type="none"/>
          </a:ln>
        </p:spPr>
      </p:cxnSp>
      <p:sp>
        <p:nvSpPr>
          <p:cNvPr id="683" name="Google Shape;683;p62"/>
          <p:cNvSpPr/>
          <p:nvPr/>
        </p:nvSpPr>
        <p:spPr>
          <a:xfrm>
            <a:off x="1044953" y="1298263"/>
            <a:ext cx="235312" cy="23537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62"/>
          <p:cNvSpPr txBox="1"/>
          <p:nvPr/>
        </p:nvSpPr>
        <p:spPr>
          <a:xfrm>
            <a:off x="392606" y="1682404"/>
            <a:ext cx="15400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Nettoyage des données</a:t>
            </a:r>
            <a:endParaRPr b="1" sz="1600">
              <a:solidFill>
                <a:schemeClr val="lt1"/>
              </a:solidFill>
              <a:latin typeface="Lato"/>
              <a:ea typeface="Lato"/>
              <a:cs typeface="Lato"/>
              <a:sym typeface="Lato"/>
            </a:endParaRPr>
          </a:p>
        </p:txBody>
      </p:sp>
      <p:sp>
        <p:nvSpPr>
          <p:cNvPr id="685" name="Google Shape;685;p62"/>
          <p:cNvSpPr/>
          <p:nvPr/>
        </p:nvSpPr>
        <p:spPr>
          <a:xfrm>
            <a:off x="3509713" y="1307873"/>
            <a:ext cx="235312" cy="23537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62"/>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Normalisation des données</a:t>
            </a:r>
            <a:endParaRPr b="1" sz="1600">
              <a:solidFill>
                <a:schemeClr val="lt1"/>
              </a:solidFill>
              <a:latin typeface="Lato"/>
              <a:ea typeface="Lato"/>
              <a:cs typeface="Lato"/>
              <a:sym typeface="Lato"/>
            </a:endParaRPr>
          </a:p>
        </p:txBody>
      </p:sp>
      <p:sp>
        <p:nvSpPr>
          <p:cNvPr id="687" name="Google Shape;687;p62"/>
          <p:cNvSpPr/>
          <p:nvPr/>
        </p:nvSpPr>
        <p:spPr>
          <a:xfrm>
            <a:off x="5974473" y="1298264"/>
            <a:ext cx="235312" cy="23537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62"/>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déséquilibre des données</a:t>
            </a:r>
            <a:endParaRPr b="1" sz="1600">
              <a:solidFill>
                <a:schemeClr val="lt1"/>
              </a:solidFill>
              <a:latin typeface="Lato"/>
              <a:ea typeface="Lato"/>
              <a:cs typeface="Lato"/>
              <a:sym typeface="Lato"/>
            </a:endParaRPr>
          </a:p>
        </p:txBody>
      </p:sp>
      <p:sp>
        <p:nvSpPr>
          <p:cNvPr id="689" name="Google Shape;689;p62"/>
          <p:cNvSpPr/>
          <p:nvPr/>
        </p:nvSpPr>
        <p:spPr>
          <a:xfrm>
            <a:off x="8439233" y="1298264"/>
            <a:ext cx="235312" cy="23537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62"/>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Sélection des caractéristiques</a:t>
            </a:r>
            <a:endParaRPr b="1" sz="1600">
              <a:solidFill>
                <a:schemeClr val="lt1"/>
              </a:solidFill>
              <a:latin typeface="Lato"/>
              <a:ea typeface="Lato"/>
              <a:cs typeface="Lato"/>
              <a:sym typeface="Lato"/>
            </a:endParaRPr>
          </a:p>
        </p:txBody>
      </p:sp>
      <p:sp>
        <p:nvSpPr>
          <p:cNvPr id="691" name="Google Shape;691;p62"/>
          <p:cNvSpPr/>
          <p:nvPr/>
        </p:nvSpPr>
        <p:spPr>
          <a:xfrm>
            <a:off x="10903993" y="1298264"/>
            <a:ext cx="235312" cy="23537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62"/>
          <p:cNvSpPr txBox="1"/>
          <p:nvPr/>
        </p:nvSpPr>
        <p:spPr>
          <a:xfrm>
            <a:off x="10191020" y="1682404"/>
            <a:ext cx="1661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Répartition des données</a:t>
            </a:r>
            <a:endParaRPr b="1" sz="1600">
              <a:solidFill>
                <a:schemeClr val="lt1"/>
              </a:solidFill>
              <a:latin typeface="Lato"/>
              <a:ea typeface="Lato"/>
              <a:cs typeface="Lato"/>
              <a:sym typeface="Lato"/>
            </a:endParaRPr>
          </a:p>
        </p:txBody>
      </p:sp>
      <p:sp>
        <p:nvSpPr>
          <p:cNvPr id="693" name="Google Shape;693;p62"/>
          <p:cNvSpPr/>
          <p:nvPr/>
        </p:nvSpPr>
        <p:spPr>
          <a:xfrm>
            <a:off x="3509713" y="3416132"/>
            <a:ext cx="2346523" cy="675253"/>
          </a:xfrm>
          <a:prstGeom prst="roundRect">
            <a:avLst>
              <a:gd fmla="val 50000" name="adj"/>
            </a:avLst>
          </a:prstGeom>
          <a:solidFill>
            <a:srgbClr val="5B9BD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Lato"/>
              <a:buNone/>
            </a:pPr>
            <a:r>
              <a:rPr lang="fr-FR" sz="1800">
                <a:solidFill>
                  <a:srgbClr val="FFFFFF"/>
                </a:solidFill>
                <a:latin typeface="Lato"/>
                <a:ea typeface="Lato"/>
                <a:cs typeface="Lato"/>
                <a:sym typeface="Lato"/>
              </a:rPr>
              <a:t>Erronées</a:t>
            </a:r>
            <a:endParaRPr/>
          </a:p>
        </p:txBody>
      </p:sp>
      <p:sp>
        <p:nvSpPr>
          <p:cNvPr id="694" name="Google Shape;694;p62"/>
          <p:cNvSpPr/>
          <p:nvPr/>
        </p:nvSpPr>
        <p:spPr>
          <a:xfrm>
            <a:off x="6328022" y="3416132"/>
            <a:ext cx="2346523" cy="675253"/>
          </a:xfrm>
          <a:prstGeom prst="roundRect">
            <a:avLst>
              <a:gd fmla="val 50000" name="adj"/>
            </a:avLst>
          </a:prstGeom>
          <a:solidFill>
            <a:srgbClr val="5B9BD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Lato"/>
              <a:buNone/>
            </a:pPr>
            <a:r>
              <a:rPr lang="fr-FR" sz="1800">
                <a:solidFill>
                  <a:srgbClr val="FFFFFF"/>
                </a:solidFill>
                <a:latin typeface="Lato"/>
                <a:ea typeface="Lato"/>
                <a:cs typeface="Lato"/>
                <a:sym typeface="Lato"/>
              </a:rPr>
              <a:t>Mal structurées</a:t>
            </a:r>
            <a:endParaRPr sz="1800">
              <a:solidFill>
                <a:srgbClr val="FFFFFF"/>
              </a:solidFill>
              <a:latin typeface="Lato"/>
              <a:ea typeface="Lato"/>
              <a:cs typeface="Lato"/>
              <a:sym typeface="Lato"/>
            </a:endParaRPr>
          </a:p>
        </p:txBody>
      </p:sp>
      <p:sp>
        <p:nvSpPr>
          <p:cNvPr id="695" name="Google Shape;695;p62"/>
          <p:cNvSpPr/>
          <p:nvPr/>
        </p:nvSpPr>
        <p:spPr>
          <a:xfrm>
            <a:off x="2137972" y="4173320"/>
            <a:ext cx="2346523" cy="675253"/>
          </a:xfrm>
          <a:prstGeom prst="roundRect">
            <a:avLst>
              <a:gd fmla="val 50000" name="adj"/>
            </a:avLst>
          </a:prstGeom>
          <a:solidFill>
            <a:srgbClr val="5B9BD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Lato"/>
              <a:buNone/>
            </a:pPr>
            <a:r>
              <a:rPr lang="fr-FR" sz="1800">
                <a:solidFill>
                  <a:srgbClr val="FFFFFF"/>
                </a:solidFill>
                <a:latin typeface="Lato"/>
                <a:ea typeface="Lato"/>
                <a:cs typeface="Lato"/>
                <a:sym typeface="Lato"/>
              </a:rPr>
              <a:t>Incomplètes</a:t>
            </a:r>
            <a:endParaRPr sz="1800">
              <a:solidFill>
                <a:srgbClr val="FFFFFF"/>
              </a:solidFill>
              <a:latin typeface="Lato"/>
              <a:ea typeface="Lato"/>
              <a:cs typeface="Lato"/>
              <a:sym typeface="Lato"/>
            </a:endParaRPr>
          </a:p>
        </p:txBody>
      </p:sp>
      <p:sp>
        <p:nvSpPr>
          <p:cNvPr id="696" name="Google Shape;696;p62"/>
          <p:cNvSpPr/>
          <p:nvPr/>
        </p:nvSpPr>
        <p:spPr>
          <a:xfrm>
            <a:off x="7699761" y="4176146"/>
            <a:ext cx="2346523" cy="675253"/>
          </a:xfrm>
          <a:prstGeom prst="roundRect">
            <a:avLst>
              <a:gd fmla="val 50000" name="adj"/>
            </a:avLst>
          </a:prstGeom>
          <a:solidFill>
            <a:srgbClr val="5B9BD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Lato"/>
              <a:buNone/>
            </a:pPr>
            <a:r>
              <a:rPr lang="fr-FR" sz="1800">
                <a:solidFill>
                  <a:srgbClr val="FFFFFF"/>
                </a:solidFill>
                <a:latin typeface="Lato"/>
                <a:ea typeface="Lato"/>
                <a:cs typeface="Lato"/>
                <a:sym typeface="Lato"/>
              </a:rPr>
              <a:t>Corrompus</a:t>
            </a:r>
            <a:endParaRPr sz="1800">
              <a:solidFill>
                <a:srgbClr val="FFFFFF"/>
              </a:solidFill>
              <a:latin typeface="Lato"/>
              <a:ea typeface="Lato"/>
              <a:cs typeface="Lato"/>
              <a:sym typeface="Lato"/>
            </a:endParaRPr>
          </a:p>
        </p:txBody>
      </p:sp>
      <p:sp>
        <p:nvSpPr>
          <p:cNvPr id="697" name="Google Shape;697;p62"/>
          <p:cNvSpPr/>
          <p:nvPr/>
        </p:nvSpPr>
        <p:spPr>
          <a:xfrm>
            <a:off x="4918867" y="4173320"/>
            <a:ext cx="2346523" cy="675253"/>
          </a:xfrm>
          <a:prstGeom prst="roundRect">
            <a:avLst>
              <a:gd fmla="val 50000" name="adj"/>
            </a:avLst>
          </a:prstGeom>
          <a:solidFill>
            <a:srgbClr val="5B9BD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Lato"/>
              <a:buNone/>
            </a:pPr>
            <a:r>
              <a:rPr lang="fr-FR" sz="1800">
                <a:solidFill>
                  <a:srgbClr val="FFFFFF"/>
                </a:solidFill>
                <a:latin typeface="Lato"/>
                <a:ea typeface="Lato"/>
                <a:cs typeface="Lato"/>
                <a:sym typeface="Lato"/>
              </a:rPr>
              <a:t>Dupliquées</a:t>
            </a:r>
            <a:endParaRPr sz="1800">
              <a:solidFill>
                <a:srgbClr val="FFFFFF"/>
              </a:solidFill>
              <a:latin typeface="Lato"/>
              <a:ea typeface="Lato"/>
              <a:cs typeface="Lato"/>
              <a:sym typeface="Lato"/>
            </a:endParaRPr>
          </a:p>
        </p:txBody>
      </p:sp>
      <p:sp>
        <p:nvSpPr>
          <p:cNvPr id="698" name="Google Shape;698;p62"/>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3"/>
          <p:cNvSpPr txBox="1"/>
          <p:nvPr/>
        </p:nvSpPr>
        <p:spPr>
          <a:xfrm>
            <a:off x="533370" y="2844800"/>
            <a:ext cx="5676300" cy="278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100" u="sng">
                <a:solidFill>
                  <a:srgbClr val="5B9BD5"/>
                </a:solidFill>
                <a:latin typeface="Calibri"/>
                <a:ea typeface="Calibri"/>
                <a:cs typeface="Calibri"/>
                <a:sym typeface="Calibri"/>
              </a:rPr>
              <a:t>Robust Scaler : </a:t>
            </a:r>
            <a:endParaRPr sz="1700">
              <a:solidFill>
                <a:srgbClr val="5B9BD5"/>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3F3F3F"/>
              </a:solidFill>
              <a:latin typeface="Lato"/>
              <a:ea typeface="Lato"/>
              <a:cs typeface="Lato"/>
              <a:sym typeface="Lato"/>
            </a:endParaRPr>
          </a:p>
          <a:p>
            <a:pPr indent="0" lvl="0" marL="0" marR="0" rtl="0" algn="l">
              <a:spcBef>
                <a:spcPts val="0"/>
              </a:spcBef>
              <a:spcAft>
                <a:spcPts val="0"/>
              </a:spcAft>
              <a:buNone/>
            </a:pPr>
            <a:r>
              <a:rPr lang="fr-FR" sz="1400">
                <a:solidFill>
                  <a:schemeClr val="lt1"/>
                </a:solidFill>
                <a:latin typeface="Calibri"/>
                <a:ea typeface="Calibri"/>
                <a:cs typeface="Calibri"/>
                <a:sym typeface="Calibri"/>
              </a:rPr>
              <a:t>Le RobustScaler fonctionne en soustrayant la médiane de chaque point de données, puis en divisant par l'intervalle interquartile (IQR), qui est une mesure de la propagation des données. Ce processus permet de réduire l'impact des valeurs aberrantes sur le processus de mise à l'échelle et garantit que les données mises à l'échelle conservent leur distribution et leur forme relatives. </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fr-FR" sz="1400">
                <a:solidFill>
                  <a:schemeClr val="lt1"/>
                </a:solidFill>
                <a:latin typeface="Calibri"/>
                <a:ea typeface="Calibri"/>
                <a:cs typeface="Calibri"/>
                <a:sym typeface="Calibri"/>
              </a:rPr>
              <a:t>En utilisant le RobustScaler, les données peuvent être efficacement transformées et standardisées, améliorant ainsi les performances de certains algorithmes d'apprentissage automatique sensibles à l'échelle des fonctionnalités. </a:t>
            </a:r>
            <a:endParaRPr>
              <a:solidFill>
                <a:schemeClr val="lt1"/>
              </a:solidFill>
              <a:latin typeface="Calibri"/>
              <a:ea typeface="Calibri"/>
              <a:cs typeface="Calibri"/>
              <a:sym typeface="Calibri"/>
            </a:endParaRPr>
          </a:p>
        </p:txBody>
      </p:sp>
      <p:sp>
        <p:nvSpPr>
          <p:cNvPr id="704" name="Google Shape;704;p63"/>
          <p:cNvSpPr/>
          <p:nvPr/>
        </p:nvSpPr>
        <p:spPr>
          <a:xfrm>
            <a:off x="2652002" y="1622789"/>
            <a:ext cx="1950730" cy="712372"/>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63"/>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Préparation de données</a:t>
            </a:r>
            <a:endParaRPr b="1" sz="3600" u="sng">
              <a:solidFill>
                <a:schemeClr val="accent1"/>
              </a:solidFill>
              <a:latin typeface="Calibri"/>
              <a:ea typeface="Calibri"/>
              <a:cs typeface="Calibri"/>
              <a:sym typeface="Calibri"/>
            </a:endParaRPr>
          </a:p>
        </p:txBody>
      </p:sp>
      <p:cxnSp>
        <p:nvCxnSpPr>
          <p:cNvPr id="706" name="Google Shape;706;p63"/>
          <p:cNvCxnSpPr/>
          <p:nvPr/>
        </p:nvCxnSpPr>
        <p:spPr>
          <a:xfrm>
            <a:off x="-1" y="1415951"/>
            <a:ext cx="12188825" cy="0"/>
          </a:xfrm>
          <a:prstGeom prst="straightConnector1">
            <a:avLst/>
          </a:prstGeom>
          <a:noFill/>
          <a:ln cap="flat" cmpd="sng" w="9525">
            <a:solidFill>
              <a:srgbClr val="D8D8D8"/>
            </a:solidFill>
            <a:prstDash val="solid"/>
            <a:miter lim="800000"/>
            <a:headEnd len="sm" w="sm" type="none"/>
            <a:tailEnd len="sm" w="sm" type="none"/>
          </a:ln>
        </p:spPr>
      </p:cxnSp>
      <p:sp>
        <p:nvSpPr>
          <p:cNvPr id="707" name="Google Shape;707;p63"/>
          <p:cNvSpPr/>
          <p:nvPr/>
        </p:nvSpPr>
        <p:spPr>
          <a:xfrm>
            <a:off x="1044953" y="1298263"/>
            <a:ext cx="235312" cy="23537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63"/>
          <p:cNvSpPr txBox="1"/>
          <p:nvPr/>
        </p:nvSpPr>
        <p:spPr>
          <a:xfrm>
            <a:off x="392606" y="1682404"/>
            <a:ext cx="153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Nettoyage des données</a:t>
            </a:r>
            <a:endParaRPr b="1" sz="1600">
              <a:solidFill>
                <a:schemeClr val="lt1"/>
              </a:solidFill>
              <a:latin typeface="Lato"/>
              <a:ea typeface="Lato"/>
              <a:cs typeface="Lato"/>
              <a:sym typeface="Lato"/>
            </a:endParaRPr>
          </a:p>
        </p:txBody>
      </p:sp>
      <p:sp>
        <p:nvSpPr>
          <p:cNvPr id="709" name="Google Shape;709;p63"/>
          <p:cNvSpPr/>
          <p:nvPr/>
        </p:nvSpPr>
        <p:spPr>
          <a:xfrm>
            <a:off x="3509713" y="1307873"/>
            <a:ext cx="235312" cy="23537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 name="Google Shape;710;p63"/>
          <p:cNvSpPr txBox="1"/>
          <p:nvPr/>
        </p:nvSpPr>
        <p:spPr>
          <a:xfrm>
            <a:off x="2789011" y="1682404"/>
            <a:ext cx="16767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Normalisation des données</a:t>
            </a:r>
            <a:endParaRPr b="1" sz="1600">
              <a:solidFill>
                <a:schemeClr val="lt1"/>
              </a:solidFill>
              <a:latin typeface="Lato"/>
              <a:ea typeface="Lato"/>
              <a:cs typeface="Lato"/>
              <a:sym typeface="Lato"/>
            </a:endParaRPr>
          </a:p>
        </p:txBody>
      </p:sp>
      <p:sp>
        <p:nvSpPr>
          <p:cNvPr id="711" name="Google Shape;711;p63"/>
          <p:cNvSpPr/>
          <p:nvPr/>
        </p:nvSpPr>
        <p:spPr>
          <a:xfrm>
            <a:off x="5974473" y="1298264"/>
            <a:ext cx="235312" cy="23537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63"/>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déséquilibre des données</a:t>
            </a:r>
            <a:endParaRPr b="1" sz="1600">
              <a:solidFill>
                <a:schemeClr val="lt1"/>
              </a:solidFill>
              <a:latin typeface="Lato"/>
              <a:ea typeface="Lato"/>
              <a:cs typeface="Lato"/>
              <a:sym typeface="Lato"/>
            </a:endParaRPr>
          </a:p>
        </p:txBody>
      </p:sp>
      <p:sp>
        <p:nvSpPr>
          <p:cNvPr id="713" name="Google Shape;713;p63"/>
          <p:cNvSpPr/>
          <p:nvPr/>
        </p:nvSpPr>
        <p:spPr>
          <a:xfrm>
            <a:off x="8439233" y="1298264"/>
            <a:ext cx="235312" cy="23537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63"/>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Sélection des caractéristiques</a:t>
            </a:r>
            <a:endParaRPr b="1" sz="1600">
              <a:solidFill>
                <a:schemeClr val="lt1"/>
              </a:solidFill>
              <a:latin typeface="Lato"/>
              <a:ea typeface="Lato"/>
              <a:cs typeface="Lato"/>
              <a:sym typeface="Lato"/>
            </a:endParaRPr>
          </a:p>
        </p:txBody>
      </p:sp>
      <p:sp>
        <p:nvSpPr>
          <p:cNvPr id="715" name="Google Shape;715;p63"/>
          <p:cNvSpPr/>
          <p:nvPr/>
        </p:nvSpPr>
        <p:spPr>
          <a:xfrm>
            <a:off x="10903993" y="1298264"/>
            <a:ext cx="235312" cy="23537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63"/>
          <p:cNvSpPr txBox="1"/>
          <p:nvPr/>
        </p:nvSpPr>
        <p:spPr>
          <a:xfrm>
            <a:off x="10191020" y="1682404"/>
            <a:ext cx="1661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Répartition des données</a:t>
            </a:r>
            <a:endParaRPr b="1" sz="1600">
              <a:solidFill>
                <a:schemeClr val="lt1"/>
              </a:solidFill>
              <a:latin typeface="Lato"/>
              <a:ea typeface="Lato"/>
              <a:cs typeface="Lato"/>
              <a:sym typeface="Lato"/>
            </a:endParaRPr>
          </a:p>
        </p:txBody>
      </p:sp>
      <p:pic>
        <p:nvPicPr>
          <p:cNvPr id="717" name="Google Shape;717;p63"/>
          <p:cNvPicPr preferRelativeResize="0"/>
          <p:nvPr/>
        </p:nvPicPr>
        <p:blipFill rotWithShape="1">
          <a:blip r:embed="rId3">
            <a:alphaModFix/>
          </a:blip>
          <a:srcRect b="0" l="0" r="0" t="0"/>
          <a:stretch/>
        </p:blipFill>
        <p:spPr>
          <a:xfrm>
            <a:off x="6937691" y="2844800"/>
            <a:ext cx="4028588" cy="3380966"/>
          </a:xfrm>
          <a:prstGeom prst="rect">
            <a:avLst/>
          </a:prstGeom>
          <a:noFill/>
          <a:ln>
            <a:noFill/>
          </a:ln>
        </p:spPr>
      </p:pic>
      <p:sp>
        <p:nvSpPr>
          <p:cNvPr id="718" name="Google Shape;718;p63"/>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4"/>
          <p:cNvSpPr/>
          <p:nvPr/>
        </p:nvSpPr>
        <p:spPr>
          <a:xfrm>
            <a:off x="5116763" y="1613180"/>
            <a:ext cx="1950730" cy="712372"/>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64"/>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Préparation de données</a:t>
            </a:r>
            <a:endParaRPr b="1" sz="3600" u="sng">
              <a:solidFill>
                <a:schemeClr val="accent1"/>
              </a:solidFill>
              <a:latin typeface="Calibri"/>
              <a:ea typeface="Calibri"/>
              <a:cs typeface="Calibri"/>
              <a:sym typeface="Calibri"/>
            </a:endParaRPr>
          </a:p>
        </p:txBody>
      </p:sp>
      <p:cxnSp>
        <p:nvCxnSpPr>
          <p:cNvPr id="725" name="Google Shape;725;p64"/>
          <p:cNvCxnSpPr/>
          <p:nvPr/>
        </p:nvCxnSpPr>
        <p:spPr>
          <a:xfrm>
            <a:off x="-1" y="1415951"/>
            <a:ext cx="12188825" cy="0"/>
          </a:xfrm>
          <a:prstGeom prst="straightConnector1">
            <a:avLst/>
          </a:prstGeom>
          <a:noFill/>
          <a:ln cap="flat" cmpd="sng" w="9525">
            <a:solidFill>
              <a:srgbClr val="D8D8D8"/>
            </a:solidFill>
            <a:prstDash val="solid"/>
            <a:miter lim="800000"/>
            <a:headEnd len="sm" w="sm" type="none"/>
            <a:tailEnd len="sm" w="sm" type="none"/>
          </a:ln>
        </p:spPr>
      </p:cxnSp>
      <p:sp>
        <p:nvSpPr>
          <p:cNvPr id="726" name="Google Shape;726;p64"/>
          <p:cNvSpPr/>
          <p:nvPr/>
        </p:nvSpPr>
        <p:spPr>
          <a:xfrm>
            <a:off x="1044953" y="1298263"/>
            <a:ext cx="235312" cy="23537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64"/>
          <p:cNvSpPr txBox="1"/>
          <p:nvPr/>
        </p:nvSpPr>
        <p:spPr>
          <a:xfrm>
            <a:off x="392606" y="1682404"/>
            <a:ext cx="153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Nettoyage des données</a:t>
            </a:r>
            <a:endParaRPr b="1" sz="1600">
              <a:solidFill>
                <a:schemeClr val="lt1"/>
              </a:solidFill>
              <a:latin typeface="Lato"/>
              <a:ea typeface="Lato"/>
              <a:cs typeface="Lato"/>
              <a:sym typeface="Lato"/>
            </a:endParaRPr>
          </a:p>
        </p:txBody>
      </p:sp>
      <p:sp>
        <p:nvSpPr>
          <p:cNvPr id="728" name="Google Shape;728;p64"/>
          <p:cNvSpPr/>
          <p:nvPr/>
        </p:nvSpPr>
        <p:spPr>
          <a:xfrm>
            <a:off x="3509713" y="1307873"/>
            <a:ext cx="235312" cy="23537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64"/>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Normalisation des données</a:t>
            </a:r>
            <a:endParaRPr b="1" sz="1600">
              <a:solidFill>
                <a:schemeClr val="lt1"/>
              </a:solidFill>
              <a:latin typeface="Lato"/>
              <a:ea typeface="Lato"/>
              <a:cs typeface="Lato"/>
              <a:sym typeface="Lato"/>
            </a:endParaRPr>
          </a:p>
        </p:txBody>
      </p:sp>
      <p:sp>
        <p:nvSpPr>
          <p:cNvPr id="730" name="Google Shape;730;p64"/>
          <p:cNvSpPr/>
          <p:nvPr/>
        </p:nvSpPr>
        <p:spPr>
          <a:xfrm>
            <a:off x="5974473" y="1298264"/>
            <a:ext cx="235312" cy="23537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64"/>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déséquilibre des données</a:t>
            </a:r>
            <a:endParaRPr b="1" sz="1600">
              <a:solidFill>
                <a:schemeClr val="lt1"/>
              </a:solidFill>
              <a:latin typeface="Lato"/>
              <a:ea typeface="Lato"/>
              <a:cs typeface="Lato"/>
              <a:sym typeface="Lato"/>
            </a:endParaRPr>
          </a:p>
        </p:txBody>
      </p:sp>
      <p:sp>
        <p:nvSpPr>
          <p:cNvPr id="732" name="Google Shape;732;p64"/>
          <p:cNvSpPr/>
          <p:nvPr/>
        </p:nvSpPr>
        <p:spPr>
          <a:xfrm>
            <a:off x="8439233" y="1298264"/>
            <a:ext cx="235312" cy="23537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64"/>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Sélection des caractéristiques</a:t>
            </a:r>
            <a:endParaRPr b="1" sz="1600">
              <a:solidFill>
                <a:schemeClr val="lt1"/>
              </a:solidFill>
              <a:latin typeface="Lato"/>
              <a:ea typeface="Lato"/>
              <a:cs typeface="Lato"/>
              <a:sym typeface="Lato"/>
            </a:endParaRPr>
          </a:p>
        </p:txBody>
      </p:sp>
      <p:sp>
        <p:nvSpPr>
          <p:cNvPr id="734" name="Google Shape;734;p64"/>
          <p:cNvSpPr/>
          <p:nvPr/>
        </p:nvSpPr>
        <p:spPr>
          <a:xfrm>
            <a:off x="10903993" y="1298264"/>
            <a:ext cx="235312" cy="23537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64"/>
          <p:cNvSpPr txBox="1"/>
          <p:nvPr/>
        </p:nvSpPr>
        <p:spPr>
          <a:xfrm>
            <a:off x="10191020" y="1682404"/>
            <a:ext cx="1661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Répartition des données</a:t>
            </a:r>
            <a:endParaRPr b="1" sz="1600">
              <a:solidFill>
                <a:schemeClr val="lt1"/>
              </a:solidFill>
              <a:latin typeface="Lato"/>
              <a:ea typeface="Lato"/>
              <a:cs typeface="Lato"/>
              <a:sym typeface="Lato"/>
            </a:endParaRPr>
          </a:p>
        </p:txBody>
      </p:sp>
      <p:pic>
        <p:nvPicPr>
          <p:cNvPr id="736" name="Google Shape;736;p64"/>
          <p:cNvPicPr preferRelativeResize="0"/>
          <p:nvPr/>
        </p:nvPicPr>
        <p:blipFill rotWithShape="1">
          <a:blip r:embed="rId3">
            <a:alphaModFix/>
          </a:blip>
          <a:srcRect b="0" l="0" r="0" t="0"/>
          <a:stretch/>
        </p:blipFill>
        <p:spPr>
          <a:xfrm>
            <a:off x="6029124" y="2711101"/>
            <a:ext cx="4624875" cy="3737050"/>
          </a:xfrm>
          <a:prstGeom prst="rect">
            <a:avLst/>
          </a:prstGeom>
          <a:noFill/>
          <a:ln>
            <a:noFill/>
          </a:ln>
        </p:spPr>
      </p:pic>
      <p:sp>
        <p:nvSpPr>
          <p:cNvPr id="737" name="Google Shape;737;p64"/>
          <p:cNvSpPr txBox="1"/>
          <p:nvPr/>
        </p:nvSpPr>
        <p:spPr>
          <a:xfrm>
            <a:off x="392600" y="3377488"/>
            <a:ext cx="5317800" cy="1923600"/>
          </a:xfrm>
          <a:prstGeom prst="rect">
            <a:avLst/>
          </a:prstGeom>
          <a:noFill/>
          <a:ln>
            <a:noFill/>
          </a:ln>
        </p:spPr>
        <p:txBody>
          <a:bodyPr anchorCtr="0" anchor="t" bIns="45700" lIns="91425" spcFirstLastPara="1" rIns="91425" wrap="square" tIns="45700">
            <a:spAutoFit/>
          </a:bodyPr>
          <a:lstStyle/>
          <a:p>
            <a:pPr indent="0" lvl="0" marL="0" marR="0" rtl="0" algn="l">
              <a:lnSpc>
                <a:spcPct val="173300"/>
              </a:lnSpc>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l">
              <a:lnSpc>
                <a:spcPct val="173300"/>
              </a:lnSpc>
              <a:spcBef>
                <a:spcPts val="0"/>
              </a:spcBef>
              <a:spcAft>
                <a:spcPts val="0"/>
              </a:spcAft>
              <a:buNone/>
            </a:pPr>
            <a:r>
              <a:rPr lang="fr-FR" sz="1500">
                <a:solidFill>
                  <a:schemeClr val="lt1"/>
                </a:solidFill>
                <a:latin typeface="Calibri"/>
                <a:ea typeface="Calibri"/>
                <a:cs typeface="Calibri"/>
                <a:sym typeface="Calibri"/>
              </a:rPr>
              <a:t>En appliquant la technique SMOTE, nous augmentons les classes minoritaires comme heartbleed et infiltration et nous minimisons les classes majoritaires. Nous sommes arrivés à cette échelle d'augmentation par essais et erreurs.</a:t>
            </a:r>
            <a:endParaRPr sz="1500">
              <a:solidFill>
                <a:schemeClr val="lt1"/>
              </a:solidFill>
              <a:latin typeface="Calibri"/>
              <a:ea typeface="Calibri"/>
              <a:cs typeface="Calibri"/>
              <a:sym typeface="Calibri"/>
            </a:endParaRPr>
          </a:p>
        </p:txBody>
      </p:sp>
      <p:sp>
        <p:nvSpPr>
          <p:cNvPr id="738" name="Google Shape;738;p64"/>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5"/>
          <p:cNvSpPr/>
          <p:nvPr/>
        </p:nvSpPr>
        <p:spPr>
          <a:xfrm>
            <a:off x="7581522" y="1613180"/>
            <a:ext cx="1950730" cy="712372"/>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p65"/>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Préparation de données</a:t>
            </a:r>
            <a:endParaRPr b="1" sz="3600" u="sng">
              <a:solidFill>
                <a:schemeClr val="accent1"/>
              </a:solidFill>
              <a:latin typeface="Calibri"/>
              <a:ea typeface="Calibri"/>
              <a:cs typeface="Calibri"/>
              <a:sym typeface="Calibri"/>
            </a:endParaRPr>
          </a:p>
        </p:txBody>
      </p:sp>
      <p:cxnSp>
        <p:nvCxnSpPr>
          <p:cNvPr id="745" name="Google Shape;745;p65"/>
          <p:cNvCxnSpPr/>
          <p:nvPr/>
        </p:nvCxnSpPr>
        <p:spPr>
          <a:xfrm>
            <a:off x="-1" y="1415951"/>
            <a:ext cx="12188825" cy="0"/>
          </a:xfrm>
          <a:prstGeom prst="straightConnector1">
            <a:avLst/>
          </a:prstGeom>
          <a:noFill/>
          <a:ln cap="flat" cmpd="sng" w="9525">
            <a:solidFill>
              <a:srgbClr val="D8D8D8"/>
            </a:solidFill>
            <a:prstDash val="solid"/>
            <a:miter lim="800000"/>
            <a:headEnd len="sm" w="sm" type="none"/>
            <a:tailEnd len="sm" w="sm" type="none"/>
          </a:ln>
        </p:spPr>
      </p:cxnSp>
      <p:sp>
        <p:nvSpPr>
          <p:cNvPr id="746" name="Google Shape;746;p65"/>
          <p:cNvSpPr/>
          <p:nvPr/>
        </p:nvSpPr>
        <p:spPr>
          <a:xfrm>
            <a:off x="1044953" y="1298263"/>
            <a:ext cx="235312" cy="23537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65"/>
          <p:cNvSpPr txBox="1"/>
          <p:nvPr/>
        </p:nvSpPr>
        <p:spPr>
          <a:xfrm>
            <a:off x="392606" y="1682404"/>
            <a:ext cx="153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Nettoyage des données</a:t>
            </a:r>
            <a:endParaRPr b="1" sz="1600">
              <a:solidFill>
                <a:schemeClr val="lt1"/>
              </a:solidFill>
              <a:latin typeface="Lato"/>
              <a:ea typeface="Lato"/>
              <a:cs typeface="Lato"/>
              <a:sym typeface="Lato"/>
            </a:endParaRPr>
          </a:p>
        </p:txBody>
      </p:sp>
      <p:sp>
        <p:nvSpPr>
          <p:cNvPr id="748" name="Google Shape;748;p65"/>
          <p:cNvSpPr/>
          <p:nvPr/>
        </p:nvSpPr>
        <p:spPr>
          <a:xfrm>
            <a:off x="3509713" y="1307873"/>
            <a:ext cx="235312" cy="23537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65"/>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Normalisation des données</a:t>
            </a:r>
            <a:endParaRPr b="1" sz="1600">
              <a:solidFill>
                <a:schemeClr val="lt1"/>
              </a:solidFill>
              <a:latin typeface="Lato"/>
              <a:ea typeface="Lato"/>
              <a:cs typeface="Lato"/>
              <a:sym typeface="Lato"/>
            </a:endParaRPr>
          </a:p>
        </p:txBody>
      </p:sp>
      <p:sp>
        <p:nvSpPr>
          <p:cNvPr id="750" name="Google Shape;750;p65"/>
          <p:cNvSpPr/>
          <p:nvPr/>
        </p:nvSpPr>
        <p:spPr>
          <a:xfrm>
            <a:off x="5974473" y="1298264"/>
            <a:ext cx="235312" cy="23537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Google Shape;751;p65"/>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déséquilibre des données</a:t>
            </a:r>
            <a:endParaRPr b="1" sz="1600">
              <a:solidFill>
                <a:schemeClr val="lt1"/>
              </a:solidFill>
              <a:latin typeface="Lato"/>
              <a:ea typeface="Lato"/>
              <a:cs typeface="Lato"/>
              <a:sym typeface="Lato"/>
            </a:endParaRPr>
          </a:p>
        </p:txBody>
      </p:sp>
      <p:sp>
        <p:nvSpPr>
          <p:cNvPr id="752" name="Google Shape;752;p65"/>
          <p:cNvSpPr/>
          <p:nvPr/>
        </p:nvSpPr>
        <p:spPr>
          <a:xfrm>
            <a:off x="8439233" y="1298264"/>
            <a:ext cx="235312" cy="23537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65"/>
          <p:cNvSpPr txBox="1"/>
          <p:nvPr/>
        </p:nvSpPr>
        <p:spPr>
          <a:xfrm>
            <a:off x="7635273" y="1682404"/>
            <a:ext cx="184322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Sélection des caractéristiques</a:t>
            </a:r>
            <a:endParaRPr b="1" sz="1600">
              <a:solidFill>
                <a:schemeClr val="lt1"/>
              </a:solidFill>
              <a:latin typeface="Lato"/>
              <a:ea typeface="Lato"/>
              <a:cs typeface="Lato"/>
              <a:sym typeface="Lato"/>
            </a:endParaRPr>
          </a:p>
        </p:txBody>
      </p:sp>
      <p:sp>
        <p:nvSpPr>
          <p:cNvPr id="754" name="Google Shape;754;p65"/>
          <p:cNvSpPr/>
          <p:nvPr/>
        </p:nvSpPr>
        <p:spPr>
          <a:xfrm>
            <a:off x="10903993" y="1298264"/>
            <a:ext cx="235312" cy="23537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65"/>
          <p:cNvSpPr txBox="1"/>
          <p:nvPr/>
        </p:nvSpPr>
        <p:spPr>
          <a:xfrm>
            <a:off x="10191020" y="1682404"/>
            <a:ext cx="1661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Répartition des données</a:t>
            </a:r>
            <a:endParaRPr b="1" sz="1600">
              <a:solidFill>
                <a:schemeClr val="lt1"/>
              </a:solidFill>
              <a:latin typeface="Lato"/>
              <a:ea typeface="Lato"/>
              <a:cs typeface="Lato"/>
              <a:sym typeface="Lato"/>
            </a:endParaRPr>
          </a:p>
        </p:txBody>
      </p:sp>
      <p:pic>
        <p:nvPicPr>
          <p:cNvPr descr="GraphPad Prism 9 Statistics Guide - Feature selection and feature extraction" id="756" name="Google Shape;756;p65"/>
          <p:cNvPicPr preferRelativeResize="0"/>
          <p:nvPr/>
        </p:nvPicPr>
        <p:blipFill rotWithShape="1">
          <a:blip r:embed="rId3">
            <a:alphaModFix/>
          </a:blip>
          <a:srcRect b="0" l="0" r="0" t="0"/>
          <a:stretch/>
        </p:blipFill>
        <p:spPr>
          <a:xfrm>
            <a:off x="7171028" y="3311521"/>
            <a:ext cx="3968276" cy="2680118"/>
          </a:xfrm>
          <a:prstGeom prst="rect">
            <a:avLst/>
          </a:prstGeom>
          <a:noFill/>
          <a:ln>
            <a:noFill/>
          </a:ln>
        </p:spPr>
      </p:pic>
      <p:sp>
        <p:nvSpPr>
          <p:cNvPr id="757" name="Google Shape;757;p65"/>
          <p:cNvSpPr txBox="1"/>
          <p:nvPr/>
        </p:nvSpPr>
        <p:spPr>
          <a:xfrm>
            <a:off x="392606" y="3107024"/>
            <a:ext cx="5232029" cy="369332"/>
          </a:xfrm>
          <a:prstGeom prst="rect">
            <a:avLst/>
          </a:prstGeom>
          <a:noFill/>
          <a:ln>
            <a:noFill/>
          </a:ln>
        </p:spPr>
        <p:txBody>
          <a:bodyPr anchorCtr="0" anchor="t" bIns="45700" lIns="91425" spcFirstLastPara="1" rIns="91425" wrap="square" tIns="45700">
            <a:spAutoFit/>
          </a:bodyPr>
          <a:lstStyle/>
          <a:p>
            <a:pPr indent="0" lvl="0" marL="114300" marR="0" rtl="0" algn="l">
              <a:spcBef>
                <a:spcPts val="0"/>
              </a:spcBef>
              <a:spcAft>
                <a:spcPts val="0"/>
              </a:spcAft>
              <a:buClr>
                <a:srgbClr val="191919"/>
              </a:buClr>
              <a:buSzPts val="1800"/>
              <a:buFont typeface="Inter"/>
              <a:buNone/>
            </a:pPr>
            <a:r>
              <a:rPr b="0" i="0" lang="fr-FR" sz="1800" u="none" strike="noStrike">
                <a:solidFill>
                  <a:schemeClr val="lt1"/>
                </a:solidFill>
                <a:latin typeface="Inter"/>
                <a:ea typeface="Inter"/>
                <a:cs typeface="Inter"/>
                <a:sym typeface="Inter"/>
              </a:rPr>
              <a:t>La méthode de sélection de caractéristiques :</a:t>
            </a:r>
            <a:endParaRPr>
              <a:solidFill>
                <a:schemeClr val="lt1"/>
              </a:solidFill>
            </a:endParaRPr>
          </a:p>
        </p:txBody>
      </p:sp>
      <p:sp>
        <p:nvSpPr>
          <p:cNvPr id="758" name="Google Shape;758;p65"/>
          <p:cNvSpPr/>
          <p:nvPr/>
        </p:nvSpPr>
        <p:spPr>
          <a:xfrm>
            <a:off x="2477271" y="4094951"/>
            <a:ext cx="2613707" cy="442500"/>
          </a:xfrm>
          <a:prstGeom prst="roundRect">
            <a:avLst>
              <a:gd fmla="val 50000" name="adj"/>
            </a:avLst>
          </a:prstGeom>
          <a:solidFill>
            <a:srgbClr val="10449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Inter"/>
              <a:buNone/>
            </a:pPr>
            <a:r>
              <a:rPr b="1" lang="fr-FR" sz="1800">
                <a:solidFill>
                  <a:srgbClr val="FFFFFF"/>
                </a:solidFill>
                <a:latin typeface="Inter"/>
                <a:ea typeface="Inter"/>
                <a:cs typeface="Inter"/>
                <a:sym typeface="Inter"/>
              </a:rPr>
              <a:t>XGBoost</a:t>
            </a:r>
            <a:endParaRPr b="1" sz="3200">
              <a:solidFill>
                <a:srgbClr val="FFFFFF"/>
              </a:solidFill>
              <a:latin typeface="Inter"/>
              <a:ea typeface="Inter"/>
              <a:cs typeface="Inter"/>
              <a:sym typeface="Inter"/>
            </a:endParaRPr>
          </a:p>
        </p:txBody>
      </p:sp>
      <p:sp>
        <p:nvSpPr>
          <p:cNvPr id="759" name="Google Shape;759;p65"/>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6"/>
                                        </p:tgtEl>
                                        <p:attrNameLst>
                                          <p:attrName>style.visibility</p:attrName>
                                        </p:attrNameLst>
                                      </p:cBhvr>
                                      <p:to>
                                        <p:strVal val="visible"/>
                                      </p:to>
                                    </p:set>
                                    <p:anim calcmode="lin" valueType="num">
                                      <p:cBhvr additive="base">
                                        <p:cTn dur="500"/>
                                        <p:tgtEl>
                                          <p:spTgt spid="7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6"/>
          <p:cNvSpPr/>
          <p:nvPr/>
        </p:nvSpPr>
        <p:spPr>
          <a:xfrm>
            <a:off x="10046283" y="1613179"/>
            <a:ext cx="1950730" cy="712372"/>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66"/>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600" u="sng">
                <a:solidFill>
                  <a:schemeClr val="accent1"/>
                </a:solidFill>
                <a:latin typeface="Calibri"/>
                <a:ea typeface="Calibri"/>
                <a:cs typeface="Calibri"/>
                <a:sym typeface="Calibri"/>
              </a:rPr>
              <a:t>Préparation de données</a:t>
            </a:r>
            <a:endParaRPr b="1" sz="3600" u="sng">
              <a:solidFill>
                <a:schemeClr val="accent1"/>
              </a:solidFill>
              <a:latin typeface="Calibri"/>
              <a:ea typeface="Calibri"/>
              <a:cs typeface="Calibri"/>
              <a:sym typeface="Calibri"/>
            </a:endParaRPr>
          </a:p>
        </p:txBody>
      </p:sp>
      <p:cxnSp>
        <p:nvCxnSpPr>
          <p:cNvPr id="766" name="Google Shape;766;p66"/>
          <p:cNvCxnSpPr/>
          <p:nvPr/>
        </p:nvCxnSpPr>
        <p:spPr>
          <a:xfrm>
            <a:off x="-1" y="1415951"/>
            <a:ext cx="12188825" cy="0"/>
          </a:xfrm>
          <a:prstGeom prst="straightConnector1">
            <a:avLst/>
          </a:prstGeom>
          <a:noFill/>
          <a:ln cap="flat" cmpd="sng" w="9525">
            <a:solidFill>
              <a:srgbClr val="D8D8D8"/>
            </a:solidFill>
            <a:prstDash val="solid"/>
            <a:miter lim="800000"/>
            <a:headEnd len="sm" w="sm" type="none"/>
            <a:tailEnd len="sm" w="sm" type="none"/>
          </a:ln>
        </p:spPr>
      </p:cxnSp>
      <p:sp>
        <p:nvSpPr>
          <p:cNvPr id="767" name="Google Shape;767;p66"/>
          <p:cNvSpPr/>
          <p:nvPr/>
        </p:nvSpPr>
        <p:spPr>
          <a:xfrm>
            <a:off x="1044953" y="1298263"/>
            <a:ext cx="235312" cy="23537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66"/>
          <p:cNvSpPr txBox="1"/>
          <p:nvPr/>
        </p:nvSpPr>
        <p:spPr>
          <a:xfrm>
            <a:off x="392606" y="1682404"/>
            <a:ext cx="153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Nettoyage des données</a:t>
            </a:r>
            <a:endParaRPr b="1" sz="1600">
              <a:solidFill>
                <a:schemeClr val="lt1"/>
              </a:solidFill>
              <a:latin typeface="Lato"/>
              <a:ea typeface="Lato"/>
              <a:cs typeface="Lato"/>
              <a:sym typeface="Lato"/>
            </a:endParaRPr>
          </a:p>
        </p:txBody>
      </p:sp>
      <p:sp>
        <p:nvSpPr>
          <p:cNvPr id="769" name="Google Shape;769;p66"/>
          <p:cNvSpPr/>
          <p:nvPr/>
        </p:nvSpPr>
        <p:spPr>
          <a:xfrm>
            <a:off x="3509713" y="1307873"/>
            <a:ext cx="235312" cy="23537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 name="Google Shape;770;p66"/>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Normalisation des données</a:t>
            </a:r>
            <a:endParaRPr b="1" sz="1600">
              <a:solidFill>
                <a:schemeClr val="lt1"/>
              </a:solidFill>
              <a:latin typeface="Lato"/>
              <a:ea typeface="Lato"/>
              <a:cs typeface="Lato"/>
              <a:sym typeface="Lato"/>
            </a:endParaRPr>
          </a:p>
        </p:txBody>
      </p:sp>
      <p:sp>
        <p:nvSpPr>
          <p:cNvPr id="771" name="Google Shape;771;p66"/>
          <p:cNvSpPr/>
          <p:nvPr/>
        </p:nvSpPr>
        <p:spPr>
          <a:xfrm>
            <a:off x="5974473" y="1298264"/>
            <a:ext cx="235312" cy="23537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 name="Google Shape;772;p66"/>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déséquilibre des données</a:t>
            </a:r>
            <a:endParaRPr b="1" sz="1600">
              <a:solidFill>
                <a:schemeClr val="lt1"/>
              </a:solidFill>
              <a:latin typeface="Lato"/>
              <a:ea typeface="Lato"/>
              <a:cs typeface="Lato"/>
              <a:sym typeface="Lato"/>
            </a:endParaRPr>
          </a:p>
        </p:txBody>
      </p:sp>
      <p:sp>
        <p:nvSpPr>
          <p:cNvPr id="773" name="Google Shape;773;p66"/>
          <p:cNvSpPr/>
          <p:nvPr/>
        </p:nvSpPr>
        <p:spPr>
          <a:xfrm>
            <a:off x="8439233" y="1298264"/>
            <a:ext cx="235312" cy="23537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66"/>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Sélection des caractéristiques</a:t>
            </a:r>
            <a:endParaRPr b="1" sz="1600">
              <a:solidFill>
                <a:schemeClr val="lt1"/>
              </a:solidFill>
              <a:latin typeface="Lato"/>
              <a:ea typeface="Lato"/>
              <a:cs typeface="Lato"/>
              <a:sym typeface="Lato"/>
            </a:endParaRPr>
          </a:p>
        </p:txBody>
      </p:sp>
      <p:sp>
        <p:nvSpPr>
          <p:cNvPr id="775" name="Google Shape;775;p66"/>
          <p:cNvSpPr/>
          <p:nvPr/>
        </p:nvSpPr>
        <p:spPr>
          <a:xfrm>
            <a:off x="10903993" y="1298264"/>
            <a:ext cx="235312" cy="23537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66"/>
          <p:cNvSpPr txBox="1"/>
          <p:nvPr/>
        </p:nvSpPr>
        <p:spPr>
          <a:xfrm>
            <a:off x="10191020" y="1682404"/>
            <a:ext cx="166125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Répartition des données</a:t>
            </a:r>
            <a:endParaRPr b="1" sz="1600">
              <a:solidFill>
                <a:schemeClr val="lt1"/>
              </a:solidFill>
              <a:latin typeface="Lato"/>
              <a:ea typeface="Lato"/>
              <a:cs typeface="Lato"/>
              <a:sym typeface="Lato"/>
            </a:endParaRPr>
          </a:p>
        </p:txBody>
      </p:sp>
      <p:sp>
        <p:nvSpPr>
          <p:cNvPr id="777" name="Google Shape;777;p66"/>
          <p:cNvSpPr/>
          <p:nvPr/>
        </p:nvSpPr>
        <p:spPr>
          <a:xfrm>
            <a:off x="1932610" y="4308641"/>
            <a:ext cx="1551530" cy="446480"/>
          </a:xfrm>
          <a:prstGeom prst="roundRect">
            <a:avLst>
              <a:gd fmla="val 50000" name="adj"/>
            </a:avLst>
          </a:prstGeom>
          <a:solidFill>
            <a:srgbClr val="10449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600"/>
              <a:buFont typeface="Inter"/>
              <a:buNone/>
            </a:pPr>
            <a:r>
              <a:rPr lang="fr-FR" sz="1600">
                <a:solidFill>
                  <a:srgbClr val="FFFFFF"/>
                </a:solidFill>
                <a:latin typeface="Inter"/>
                <a:ea typeface="Inter"/>
                <a:cs typeface="Inter"/>
                <a:sym typeface="Inter"/>
              </a:rPr>
              <a:t>Données</a:t>
            </a:r>
            <a:endParaRPr sz="2800">
              <a:solidFill>
                <a:srgbClr val="FFFFFF"/>
              </a:solidFill>
              <a:latin typeface="Inter"/>
              <a:ea typeface="Inter"/>
              <a:cs typeface="Inter"/>
              <a:sym typeface="Inter"/>
            </a:endParaRPr>
          </a:p>
        </p:txBody>
      </p:sp>
      <p:sp>
        <p:nvSpPr>
          <p:cNvPr id="778" name="Google Shape;778;p66"/>
          <p:cNvSpPr/>
          <p:nvPr/>
        </p:nvSpPr>
        <p:spPr>
          <a:xfrm>
            <a:off x="4477149" y="3405325"/>
            <a:ext cx="2244300" cy="77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Inter"/>
              <a:buNone/>
            </a:pPr>
            <a:r>
              <a:rPr lang="fr-FR" sz="1800">
                <a:solidFill>
                  <a:srgbClr val="FFFFFF"/>
                </a:solidFill>
                <a:latin typeface="Inter"/>
                <a:ea typeface="Inter"/>
                <a:cs typeface="Inter"/>
                <a:sym typeface="Inter"/>
              </a:rPr>
              <a:t>Ensemble d’apprentissage</a:t>
            </a:r>
            <a:endParaRPr sz="1800">
              <a:solidFill>
                <a:srgbClr val="FFFFFF"/>
              </a:solidFill>
              <a:latin typeface="Inter"/>
              <a:ea typeface="Inter"/>
              <a:cs typeface="Inter"/>
              <a:sym typeface="Inter"/>
            </a:endParaRPr>
          </a:p>
        </p:txBody>
      </p:sp>
      <p:sp>
        <p:nvSpPr>
          <p:cNvPr id="779" name="Google Shape;779;p66"/>
          <p:cNvSpPr/>
          <p:nvPr/>
        </p:nvSpPr>
        <p:spPr>
          <a:xfrm>
            <a:off x="7352000" y="2900225"/>
            <a:ext cx="2139600" cy="6966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Inter"/>
              <a:buNone/>
            </a:pPr>
            <a:r>
              <a:rPr lang="fr-FR" sz="1800">
                <a:solidFill>
                  <a:schemeClr val="dk1"/>
                </a:solidFill>
                <a:latin typeface="Inter"/>
                <a:ea typeface="Inter"/>
                <a:cs typeface="Inter"/>
                <a:sym typeface="Inter"/>
              </a:rPr>
              <a:t>Données d’apprentissage</a:t>
            </a:r>
            <a:endParaRPr sz="1800">
              <a:solidFill>
                <a:schemeClr val="dk1"/>
              </a:solidFill>
              <a:latin typeface="Inter"/>
              <a:ea typeface="Inter"/>
              <a:cs typeface="Inter"/>
              <a:sym typeface="Inter"/>
            </a:endParaRPr>
          </a:p>
        </p:txBody>
      </p:sp>
      <p:sp>
        <p:nvSpPr>
          <p:cNvPr id="780" name="Google Shape;780;p66"/>
          <p:cNvSpPr/>
          <p:nvPr/>
        </p:nvSpPr>
        <p:spPr>
          <a:xfrm>
            <a:off x="7406889" y="3968077"/>
            <a:ext cx="2029800" cy="7266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Inter"/>
              <a:buNone/>
            </a:pPr>
            <a:r>
              <a:rPr lang="fr-FR" sz="1800">
                <a:solidFill>
                  <a:schemeClr val="dk1"/>
                </a:solidFill>
                <a:latin typeface="Inter"/>
                <a:ea typeface="Inter"/>
                <a:cs typeface="Inter"/>
                <a:sym typeface="Inter"/>
              </a:rPr>
              <a:t>Données de validation</a:t>
            </a:r>
            <a:endParaRPr sz="1800">
              <a:solidFill>
                <a:schemeClr val="dk1"/>
              </a:solidFill>
              <a:latin typeface="Inter"/>
              <a:ea typeface="Inter"/>
              <a:cs typeface="Inter"/>
              <a:sym typeface="Inter"/>
            </a:endParaRPr>
          </a:p>
        </p:txBody>
      </p:sp>
      <p:sp>
        <p:nvSpPr>
          <p:cNvPr id="781" name="Google Shape;781;p66"/>
          <p:cNvSpPr/>
          <p:nvPr/>
        </p:nvSpPr>
        <p:spPr>
          <a:xfrm>
            <a:off x="4431870" y="4938711"/>
            <a:ext cx="2139523" cy="77643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Inter"/>
              <a:buNone/>
            </a:pPr>
            <a:r>
              <a:rPr lang="fr-FR" sz="1800">
                <a:solidFill>
                  <a:srgbClr val="FFFFFF"/>
                </a:solidFill>
                <a:latin typeface="Inter"/>
                <a:ea typeface="Inter"/>
                <a:cs typeface="Inter"/>
                <a:sym typeface="Inter"/>
              </a:rPr>
              <a:t>Ensemble de tests</a:t>
            </a:r>
            <a:endParaRPr sz="1800">
              <a:solidFill>
                <a:srgbClr val="FFFFFF"/>
              </a:solidFill>
              <a:latin typeface="Inter"/>
              <a:ea typeface="Inter"/>
              <a:cs typeface="Inter"/>
              <a:sym typeface="Inter"/>
            </a:endParaRPr>
          </a:p>
        </p:txBody>
      </p:sp>
      <p:sp>
        <p:nvSpPr>
          <p:cNvPr id="782" name="Google Shape;782;p66"/>
          <p:cNvSpPr/>
          <p:nvPr/>
        </p:nvSpPr>
        <p:spPr>
          <a:xfrm>
            <a:off x="7311864" y="4963441"/>
            <a:ext cx="2029895" cy="726525"/>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Inter"/>
              <a:buNone/>
            </a:pPr>
            <a:r>
              <a:rPr lang="fr-FR" sz="1800">
                <a:solidFill>
                  <a:schemeClr val="dk1"/>
                </a:solidFill>
                <a:latin typeface="Inter"/>
                <a:ea typeface="Inter"/>
                <a:cs typeface="Inter"/>
                <a:sym typeface="Inter"/>
              </a:rPr>
              <a:t>Données de tests</a:t>
            </a:r>
            <a:endParaRPr sz="1800">
              <a:solidFill>
                <a:schemeClr val="dk1"/>
              </a:solidFill>
              <a:latin typeface="Inter"/>
              <a:ea typeface="Inter"/>
              <a:cs typeface="Inter"/>
              <a:sym typeface="Inter"/>
            </a:endParaRPr>
          </a:p>
        </p:txBody>
      </p:sp>
      <p:cxnSp>
        <p:nvCxnSpPr>
          <p:cNvPr id="783" name="Google Shape;783;p66"/>
          <p:cNvCxnSpPr>
            <a:stCxn id="777" idx="3"/>
            <a:endCxn id="778" idx="1"/>
          </p:cNvCxnSpPr>
          <p:nvPr/>
        </p:nvCxnSpPr>
        <p:spPr>
          <a:xfrm flipH="1" rot="10800000">
            <a:off x="3484139" y="3793581"/>
            <a:ext cx="993000" cy="738300"/>
          </a:xfrm>
          <a:prstGeom prst="bentConnector3">
            <a:avLst>
              <a:gd fmla="val 50000" name="adj1"/>
            </a:avLst>
          </a:prstGeom>
          <a:noFill/>
          <a:ln cap="flat" cmpd="sng" w="9525">
            <a:solidFill>
              <a:srgbClr val="85939C"/>
            </a:solidFill>
            <a:prstDash val="solid"/>
            <a:miter lim="800000"/>
            <a:headEnd len="sm" w="sm" type="none"/>
            <a:tailEnd len="med" w="med" type="triangle"/>
          </a:ln>
        </p:spPr>
      </p:cxnSp>
      <p:cxnSp>
        <p:nvCxnSpPr>
          <p:cNvPr id="784" name="Google Shape;784;p66"/>
          <p:cNvCxnSpPr/>
          <p:nvPr/>
        </p:nvCxnSpPr>
        <p:spPr>
          <a:xfrm>
            <a:off x="3534595" y="4531881"/>
            <a:ext cx="902465" cy="795000"/>
          </a:xfrm>
          <a:prstGeom prst="bentConnector3">
            <a:avLst>
              <a:gd fmla="val 49999" name="adj1"/>
            </a:avLst>
          </a:prstGeom>
          <a:noFill/>
          <a:ln cap="flat" cmpd="sng" w="9525">
            <a:solidFill>
              <a:srgbClr val="85939C"/>
            </a:solidFill>
            <a:prstDash val="solid"/>
            <a:miter lim="800000"/>
            <a:headEnd len="sm" w="sm" type="none"/>
            <a:tailEnd len="med" w="med" type="triangle"/>
          </a:ln>
        </p:spPr>
      </p:cxnSp>
      <p:cxnSp>
        <p:nvCxnSpPr>
          <p:cNvPr id="785" name="Google Shape;785;p66"/>
          <p:cNvCxnSpPr>
            <a:stCxn id="778" idx="3"/>
            <a:endCxn id="779" idx="1"/>
          </p:cNvCxnSpPr>
          <p:nvPr/>
        </p:nvCxnSpPr>
        <p:spPr>
          <a:xfrm flipH="1" rot="10800000">
            <a:off x="6721449" y="3248425"/>
            <a:ext cx="630600" cy="545100"/>
          </a:xfrm>
          <a:prstGeom prst="bentConnector3">
            <a:avLst>
              <a:gd fmla="val 49996" name="adj1"/>
            </a:avLst>
          </a:prstGeom>
          <a:noFill/>
          <a:ln cap="flat" cmpd="sng" w="9525">
            <a:solidFill>
              <a:srgbClr val="85939C"/>
            </a:solidFill>
            <a:prstDash val="solid"/>
            <a:miter lim="800000"/>
            <a:headEnd len="sm" w="sm" type="none"/>
            <a:tailEnd len="med" w="med" type="triangle"/>
          </a:ln>
        </p:spPr>
      </p:cxnSp>
      <p:cxnSp>
        <p:nvCxnSpPr>
          <p:cNvPr id="786" name="Google Shape;786;p66"/>
          <p:cNvCxnSpPr/>
          <p:nvPr/>
        </p:nvCxnSpPr>
        <p:spPr>
          <a:xfrm>
            <a:off x="6643904" y="3793531"/>
            <a:ext cx="785700" cy="537900"/>
          </a:xfrm>
          <a:prstGeom prst="bentConnector3">
            <a:avLst>
              <a:gd fmla="val 49998" name="adj1"/>
            </a:avLst>
          </a:prstGeom>
          <a:noFill/>
          <a:ln cap="flat" cmpd="sng" w="9525">
            <a:solidFill>
              <a:srgbClr val="85939C"/>
            </a:solidFill>
            <a:prstDash val="solid"/>
            <a:miter lim="800000"/>
            <a:headEnd len="sm" w="sm" type="none"/>
            <a:tailEnd len="med" w="med" type="triangle"/>
          </a:ln>
        </p:spPr>
      </p:cxnSp>
      <p:cxnSp>
        <p:nvCxnSpPr>
          <p:cNvPr id="787" name="Google Shape;787;p66"/>
          <p:cNvCxnSpPr>
            <a:stCxn id="781" idx="3"/>
            <a:endCxn id="782" idx="1"/>
          </p:cNvCxnSpPr>
          <p:nvPr/>
        </p:nvCxnSpPr>
        <p:spPr>
          <a:xfrm flipH="1" rot="10800000">
            <a:off x="6571392" y="5326627"/>
            <a:ext cx="740400" cy="300"/>
          </a:xfrm>
          <a:prstGeom prst="straightConnector1">
            <a:avLst/>
          </a:prstGeom>
          <a:noFill/>
          <a:ln cap="flat" cmpd="sng" w="9525">
            <a:solidFill>
              <a:srgbClr val="85939C"/>
            </a:solidFill>
            <a:prstDash val="solid"/>
            <a:miter lim="800000"/>
            <a:headEnd len="sm" w="sm" type="none"/>
            <a:tailEnd len="med" w="med" type="triangle"/>
          </a:ln>
        </p:spPr>
      </p:cxnSp>
      <p:sp>
        <p:nvSpPr>
          <p:cNvPr id="788" name="Google Shape;788;p66"/>
          <p:cNvSpPr txBox="1"/>
          <p:nvPr/>
        </p:nvSpPr>
        <p:spPr>
          <a:xfrm>
            <a:off x="3928442" y="3575835"/>
            <a:ext cx="5582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lt1"/>
                </a:solidFill>
                <a:latin typeface="Inter"/>
                <a:ea typeface="Inter"/>
                <a:cs typeface="Inter"/>
                <a:sym typeface="Inter"/>
              </a:rPr>
              <a:t>80%</a:t>
            </a:r>
            <a:endParaRPr>
              <a:solidFill>
                <a:schemeClr val="lt1"/>
              </a:solidFill>
            </a:endParaRPr>
          </a:p>
        </p:txBody>
      </p:sp>
      <p:sp>
        <p:nvSpPr>
          <p:cNvPr id="789" name="Google Shape;789;p66"/>
          <p:cNvSpPr txBox="1"/>
          <p:nvPr/>
        </p:nvSpPr>
        <p:spPr>
          <a:xfrm>
            <a:off x="6838006" y="2942334"/>
            <a:ext cx="5177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lt1"/>
                </a:solidFill>
                <a:latin typeface="Inter"/>
                <a:ea typeface="Inter"/>
                <a:cs typeface="Inter"/>
                <a:sym typeface="Inter"/>
              </a:rPr>
              <a:t>80%</a:t>
            </a:r>
            <a:endParaRPr>
              <a:solidFill>
                <a:schemeClr val="lt1"/>
              </a:solidFill>
            </a:endParaRPr>
          </a:p>
        </p:txBody>
      </p:sp>
      <p:sp>
        <p:nvSpPr>
          <p:cNvPr id="790" name="Google Shape;790;p66"/>
          <p:cNvSpPr txBox="1"/>
          <p:nvPr/>
        </p:nvSpPr>
        <p:spPr>
          <a:xfrm>
            <a:off x="6835546" y="4353946"/>
            <a:ext cx="51644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lt1"/>
                </a:solidFill>
                <a:latin typeface="Inter"/>
                <a:ea typeface="Inter"/>
                <a:cs typeface="Inter"/>
                <a:sym typeface="Inter"/>
              </a:rPr>
              <a:t>20%</a:t>
            </a:r>
            <a:endParaRPr>
              <a:solidFill>
                <a:schemeClr val="lt1"/>
              </a:solidFill>
            </a:endParaRPr>
          </a:p>
        </p:txBody>
      </p:sp>
      <p:sp>
        <p:nvSpPr>
          <p:cNvPr id="791" name="Google Shape;791;p66"/>
          <p:cNvSpPr txBox="1"/>
          <p:nvPr/>
        </p:nvSpPr>
        <p:spPr>
          <a:xfrm>
            <a:off x="3928442" y="5072428"/>
            <a:ext cx="56236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lt1"/>
                </a:solidFill>
                <a:latin typeface="Inter"/>
                <a:ea typeface="Inter"/>
                <a:cs typeface="Inter"/>
                <a:sym typeface="Inter"/>
              </a:rPr>
              <a:t>20%</a:t>
            </a:r>
            <a:endParaRPr>
              <a:solidFill>
                <a:schemeClr val="lt1"/>
              </a:solidFill>
            </a:endParaRPr>
          </a:p>
        </p:txBody>
      </p:sp>
      <p:sp>
        <p:nvSpPr>
          <p:cNvPr id="792" name="Google Shape;792;p66"/>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7"/>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5 - Solution proposée</a:t>
            </a:r>
            <a:endParaRPr b="1" sz="4400">
              <a:solidFill>
                <a:schemeClr val="accent1"/>
              </a:solidFill>
            </a:endParaRPr>
          </a:p>
        </p:txBody>
      </p:sp>
      <p:sp>
        <p:nvSpPr>
          <p:cNvPr id="799" name="Google Shape;799;p67"/>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Préparation des données</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Résultats expérimentaux</a:t>
            </a:r>
            <a:endParaRPr b="1">
              <a:solidFill>
                <a:srgbClr val="5B9BD5"/>
              </a:solidFill>
            </a:endParaRPr>
          </a:p>
          <a:p>
            <a:pPr indent="-406400" lvl="0" marL="457200" rtl="0" algn="l">
              <a:lnSpc>
                <a:spcPct val="142222"/>
              </a:lnSpc>
              <a:spcBef>
                <a:spcPts val="0"/>
              </a:spcBef>
              <a:spcAft>
                <a:spcPts val="0"/>
              </a:spcAft>
              <a:buClr>
                <a:schemeClr val="lt1"/>
              </a:buClr>
              <a:buSzPts val="2800"/>
              <a:buFont typeface="Calibri"/>
              <a:buAutoNum type="arabicPeriod"/>
            </a:pPr>
            <a:r>
              <a:rPr lang="fr-FR"/>
              <a:t>Explication des résultats</a:t>
            </a:r>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800" name="Google Shape;800;p67"/>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1000"/>
                                        <p:tgtEl>
                                          <p:spTgt spid="7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1000"/>
                                        <p:tgtEl>
                                          <p:spTgt spid="7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Effect filter="fade" transition="in">
                                      <p:cBhvr>
                                        <p:cTn dur="1000"/>
                                        <p:tgtEl>
                                          <p:spTgt spid="7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3" st="3"/>
                                            </p:txEl>
                                          </p:spTgt>
                                        </p:tgtEl>
                                        <p:attrNameLst>
                                          <p:attrName>style.visibility</p:attrName>
                                        </p:attrNameLst>
                                      </p:cBhvr>
                                      <p:to>
                                        <p:strVal val="visible"/>
                                      </p:to>
                                    </p:set>
                                    <p:animEffect filter="fade" transition="in">
                                      <p:cBhvr>
                                        <p:cTn dur="1000"/>
                                        <p:tgtEl>
                                          <p:spTgt spid="7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4" st="4"/>
                                            </p:txEl>
                                          </p:spTgt>
                                        </p:tgtEl>
                                        <p:attrNameLst>
                                          <p:attrName>style.visibility</p:attrName>
                                        </p:attrNameLst>
                                      </p:cBhvr>
                                      <p:to>
                                        <p:strVal val="visible"/>
                                      </p:to>
                                    </p:set>
                                    <p:animEffect filter="fade" transition="in">
                                      <p:cBhvr>
                                        <p:cTn dur="1000"/>
                                        <p:tgtEl>
                                          <p:spTgt spid="7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5" st="5"/>
                                            </p:txEl>
                                          </p:spTgt>
                                        </p:tgtEl>
                                        <p:attrNameLst>
                                          <p:attrName>style.visibility</p:attrName>
                                        </p:attrNameLst>
                                      </p:cBhvr>
                                      <p:to>
                                        <p:strVal val="visible"/>
                                      </p:to>
                                    </p:set>
                                    <p:animEffect filter="fade" transition="in">
                                      <p:cBhvr>
                                        <p:cTn dur="1000"/>
                                        <p:tgtEl>
                                          <p:spTgt spid="7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6" st="6"/>
                                            </p:txEl>
                                          </p:spTgt>
                                        </p:tgtEl>
                                        <p:attrNameLst>
                                          <p:attrName>style.visibility</p:attrName>
                                        </p:attrNameLst>
                                      </p:cBhvr>
                                      <p:to>
                                        <p:strVal val="visible"/>
                                      </p:to>
                                    </p:set>
                                    <p:animEffect filter="fade" transition="in">
                                      <p:cBhvr>
                                        <p:cTn dur="1000"/>
                                        <p:tgtEl>
                                          <p:spTgt spid="79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1118200" y="350127"/>
            <a:ext cx="10360500" cy="9738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 </a:t>
            </a:r>
            <a:r>
              <a:rPr b="1" lang="fr-FR" sz="2800">
                <a:solidFill>
                  <a:schemeClr val="accent1"/>
                </a:solidFill>
              </a:rPr>
              <a:t>Introduction à la sécurité</a:t>
            </a:r>
            <a:endParaRPr b="1" sz="4400">
              <a:solidFill>
                <a:schemeClr val="accent1"/>
              </a:solidFill>
            </a:endParaRPr>
          </a:p>
        </p:txBody>
      </p:sp>
      <p:sp>
        <p:nvSpPr>
          <p:cNvPr id="163" name="Google Shape;163;p23"/>
          <p:cNvSpPr txBox="1"/>
          <p:nvPr>
            <p:ph idx="1" type="body"/>
          </p:nvPr>
        </p:nvSpPr>
        <p:spPr>
          <a:xfrm>
            <a:off x="1448500" y="1374650"/>
            <a:ext cx="10093200" cy="4462200"/>
          </a:xfrm>
          <a:prstGeom prst="rect">
            <a:avLst/>
          </a:prstGeom>
        </p:spPr>
        <p:txBody>
          <a:bodyPr anchorCtr="0" anchor="t" bIns="60925" lIns="121875" spcFirstLastPara="1" rIns="121875" wrap="square" tIns="60925">
            <a:normAutofit fontScale="40000" lnSpcReduction="20000"/>
          </a:bodyPr>
          <a:lstStyle/>
          <a:p>
            <a:pPr indent="-251459" lvl="0" marL="457200" rtl="0" algn="l">
              <a:lnSpc>
                <a:spcPct val="142222"/>
              </a:lnSpc>
              <a:spcBef>
                <a:spcPts val="0"/>
              </a:spcBef>
              <a:spcAft>
                <a:spcPts val="0"/>
              </a:spcAft>
              <a:buClr>
                <a:srgbClr val="7F7F7F"/>
              </a:buClr>
              <a:buSzPct val="100000"/>
              <a:buChar char="❖"/>
            </a:pPr>
            <a:r>
              <a:t/>
            </a:r>
            <a:endParaRPr sz="900">
              <a:solidFill>
                <a:srgbClr val="7F7F7F"/>
              </a:solidFill>
            </a:endParaRPr>
          </a:p>
          <a:p>
            <a:pPr indent="-363497" lvl="0" marL="457200" rtl="0" algn="just">
              <a:lnSpc>
                <a:spcPct val="142222"/>
              </a:lnSpc>
              <a:spcBef>
                <a:spcPts val="0"/>
              </a:spcBef>
              <a:spcAft>
                <a:spcPts val="0"/>
              </a:spcAft>
              <a:buSzPct val="100000"/>
              <a:buChar char="❖"/>
            </a:pPr>
            <a:r>
              <a:rPr lang="fr-FR" sz="5310"/>
              <a:t>La sécurité informatique est un concept célèbre qui a émergé avec la révolution informatique actuelle. </a:t>
            </a:r>
            <a:endParaRPr sz="5310"/>
          </a:p>
          <a:p>
            <a:pPr indent="0" lvl="0" marL="457200" rtl="0" algn="just">
              <a:lnSpc>
                <a:spcPct val="142222"/>
              </a:lnSpc>
              <a:spcBef>
                <a:spcPts val="0"/>
              </a:spcBef>
              <a:spcAft>
                <a:spcPts val="0"/>
              </a:spcAft>
              <a:buNone/>
            </a:pPr>
            <a:r>
              <a:t/>
            </a:r>
            <a:endParaRPr sz="4560"/>
          </a:p>
          <a:p>
            <a:pPr indent="-363497" lvl="0" marL="457200" rtl="0" algn="just">
              <a:lnSpc>
                <a:spcPct val="142222"/>
              </a:lnSpc>
              <a:spcBef>
                <a:spcPts val="0"/>
              </a:spcBef>
              <a:spcAft>
                <a:spcPts val="0"/>
              </a:spcAft>
              <a:buSzPct val="100000"/>
              <a:buChar char="❖"/>
            </a:pPr>
            <a:r>
              <a:rPr lang="fr-FR" sz="5310"/>
              <a:t>De nombreuses techniques de sécurité ont été créées et appliquées à différents types d’attaques. </a:t>
            </a:r>
            <a:endParaRPr sz="5310"/>
          </a:p>
          <a:p>
            <a:pPr indent="0" lvl="0" marL="457200" rtl="0" algn="just">
              <a:lnSpc>
                <a:spcPct val="142222"/>
              </a:lnSpc>
              <a:spcBef>
                <a:spcPts val="0"/>
              </a:spcBef>
              <a:spcAft>
                <a:spcPts val="0"/>
              </a:spcAft>
              <a:buNone/>
            </a:pPr>
            <a:r>
              <a:t/>
            </a:r>
            <a:endParaRPr sz="5310"/>
          </a:p>
          <a:p>
            <a:pPr indent="-355682" lvl="0" marL="457200" rtl="0" algn="just">
              <a:lnSpc>
                <a:spcPct val="142222"/>
              </a:lnSpc>
              <a:spcBef>
                <a:spcPts val="0"/>
              </a:spcBef>
              <a:spcAft>
                <a:spcPts val="0"/>
              </a:spcAft>
              <a:buSzPct val="100000"/>
              <a:buChar char="❖"/>
            </a:pPr>
            <a:r>
              <a:rPr lang="fr-FR" sz="5003"/>
              <a:t>Cependant, avec l’évolution des technologies de l’information, les attaques sont devenues si complexes qu’elles réussissent à contourner toutes les formes de sécurité. Le problème est qu’il est parfois impossible de détecter l’attaque ou même de la prévenir.</a:t>
            </a:r>
            <a:endParaRPr sz="5003">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164" name="Google Shape;164;p23"/>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animEffect filter="fade" transition="in">
                                      <p:cBhvr>
                                        <p:cTn dur="1000"/>
                                        <p:tgtEl>
                                          <p:spTgt spid="1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animEffect filter="fade" transition="in">
                                      <p:cBhvr>
                                        <p:cTn dur="1000"/>
                                        <p:tgtEl>
                                          <p:spTgt spid="1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8" st="8"/>
                                            </p:txEl>
                                          </p:spTgt>
                                        </p:tgtEl>
                                        <p:attrNameLst>
                                          <p:attrName>style.visibility</p:attrName>
                                        </p:attrNameLst>
                                      </p:cBhvr>
                                      <p:to>
                                        <p:strVal val="visible"/>
                                      </p:to>
                                    </p:set>
                                    <p:animEffect filter="fade" transition="in">
                                      <p:cBhvr>
                                        <p:cTn dur="1000"/>
                                        <p:tgtEl>
                                          <p:spTgt spid="1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9" st="9"/>
                                            </p:txEl>
                                          </p:spTgt>
                                        </p:tgtEl>
                                        <p:attrNameLst>
                                          <p:attrName>style.visibility</p:attrName>
                                        </p:attrNameLst>
                                      </p:cBhvr>
                                      <p:to>
                                        <p:strVal val="visible"/>
                                      </p:to>
                                    </p:set>
                                    <p:animEffect filter="fade" transition="in">
                                      <p:cBhvr>
                                        <p:cTn dur="1000"/>
                                        <p:tgtEl>
                                          <p:spTgt spid="16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8"/>
          <p:cNvSpPr txBox="1"/>
          <p:nvPr/>
        </p:nvSpPr>
        <p:spPr>
          <a:xfrm>
            <a:off x="2535675" y="355200"/>
            <a:ext cx="7117500" cy="738900"/>
          </a:xfrm>
          <a:prstGeom prst="rect">
            <a:avLst/>
          </a:prstGeom>
          <a:noFill/>
          <a:ln>
            <a:noFill/>
          </a:ln>
        </p:spPr>
        <p:txBody>
          <a:bodyPr anchorCtr="0" anchor="t" bIns="91425" lIns="91425" spcFirstLastPara="1" rIns="91425" wrap="square" tIns="91425">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Résultats expérimentaux</a:t>
            </a:r>
            <a:endParaRPr sz="2200" u="sng">
              <a:solidFill>
                <a:schemeClr val="accent1"/>
              </a:solidFill>
              <a:latin typeface="Calibri"/>
              <a:ea typeface="Calibri"/>
              <a:cs typeface="Calibri"/>
              <a:sym typeface="Calibri"/>
            </a:endParaRPr>
          </a:p>
        </p:txBody>
      </p:sp>
      <p:pic>
        <p:nvPicPr>
          <p:cNvPr id="807" name="Google Shape;807;p68"/>
          <p:cNvPicPr preferRelativeResize="0"/>
          <p:nvPr/>
        </p:nvPicPr>
        <p:blipFill>
          <a:blip r:embed="rId3">
            <a:alphaModFix/>
          </a:blip>
          <a:stretch>
            <a:fillRect/>
          </a:stretch>
        </p:blipFill>
        <p:spPr>
          <a:xfrm>
            <a:off x="2115950" y="1812375"/>
            <a:ext cx="7956974" cy="3885801"/>
          </a:xfrm>
          <a:prstGeom prst="rect">
            <a:avLst/>
          </a:prstGeom>
          <a:noFill/>
          <a:ln>
            <a:noFill/>
          </a:ln>
        </p:spPr>
      </p:pic>
      <p:sp>
        <p:nvSpPr>
          <p:cNvPr id="808" name="Google Shape;808;p68"/>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2" presetSubtype="4">
                                  <p:stCondLst>
                                    <p:cond delay="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1000"/>
                                        <p:tgtEl>
                                          <p:spTgt spid="8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9"/>
          <p:cNvSpPr txBox="1"/>
          <p:nvPr/>
        </p:nvSpPr>
        <p:spPr>
          <a:xfrm>
            <a:off x="2535675" y="355200"/>
            <a:ext cx="7117500" cy="738900"/>
          </a:xfrm>
          <a:prstGeom prst="rect">
            <a:avLst/>
          </a:prstGeom>
          <a:noFill/>
          <a:ln>
            <a:noFill/>
          </a:ln>
        </p:spPr>
        <p:txBody>
          <a:bodyPr anchorCtr="0" anchor="t" bIns="91425" lIns="91425" spcFirstLastPara="1" rIns="91425" wrap="square" tIns="91425">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Résultats expérimentaux</a:t>
            </a:r>
            <a:endParaRPr sz="2200" u="sng">
              <a:solidFill>
                <a:schemeClr val="accent1"/>
              </a:solidFill>
              <a:latin typeface="Calibri"/>
              <a:ea typeface="Calibri"/>
              <a:cs typeface="Calibri"/>
              <a:sym typeface="Calibri"/>
            </a:endParaRPr>
          </a:p>
        </p:txBody>
      </p:sp>
      <p:pic>
        <p:nvPicPr>
          <p:cNvPr id="815" name="Google Shape;815;p69"/>
          <p:cNvPicPr preferRelativeResize="0"/>
          <p:nvPr/>
        </p:nvPicPr>
        <p:blipFill>
          <a:blip r:embed="rId3">
            <a:alphaModFix/>
          </a:blip>
          <a:stretch>
            <a:fillRect/>
          </a:stretch>
        </p:blipFill>
        <p:spPr>
          <a:xfrm>
            <a:off x="2726101" y="1094100"/>
            <a:ext cx="6736624" cy="5597824"/>
          </a:xfrm>
          <a:prstGeom prst="rect">
            <a:avLst/>
          </a:prstGeom>
          <a:noFill/>
          <a:ln>
            <a:noFill/>
          </a:ln>
        </p:spPr>
      </p:pic>
      <p:sp>
        <p:nvSpPr>
          <p:cNvPr id="816" name="Google Shape;816;p69"/>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2" presetSubtype="4">
                                  <p:stCondLst>
                                    <p:cond delay="0"/>
                                  </p:stCondLst>
                                  <p:childTnLst>
                                    <p:set>
                                      <p:cBhvr>
                                        <p:cTn dur="1" fill="hold">
                                          <p:stCondLst>
                                            <p:cond delay="0"/>
                                          </p:stCondLst>
                                        </p:cTn>
                                        <p:tgtEl>
                                          <p:spTgt spid="815"/>
                                        </p:tgtEl>
                                        <p:attrNameLst>
                                          <p:attrName>style.visibility</p:attrName>
                                        </p:attrNameLst>
                                      </p:cBhvr>
                                      <p:to>
                                        <p:strVal val="visible"/>
                                      </p:to>
                                    </p:set>
                                    <p:anim calcmode="lin" valueType="num">
                                      <p:cBhvr additive="base">
                                        <p:cTn dur="1000"/>
                                        <p:tgtEl>
                                          <p:spTgt spid="8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0"/>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5 - Solution proposée</a:t>
            </a:r>
            <a:endParaRPr b="1" sz="4400">
              <a:solidFill>
                <a:schemeClr val="accent1"/>
              </a:solidFill>
            </a:endParaRPr>
          </a:p>
        </p:txBody>
      </p:sp>
      <p:sp>
        <p:nvSpPr>
          <p:cNvPr id="823" name="Google Shape;823;p70"/>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Préparation des données</a:t>
            </a:r>
            <a:endParaRPr/>
          </a:p>
          <a:p>
            <a:pPr indent="-406400" lvl="0" marL="457200" rtl="0" algn="l">
              <a:lnSpc>
                <a:spcPct val="142222"/>
              </a:lnSpc>
              <a:spcBef>
                <a:spcPts val="0"/>
              </a:spcBef>
              <a:spcAft>
                <a:spcPts val="0"/>
              </a:spcAft>
              <a:buClr>
                <a:schemeClr val="lt1"/>
              </a:buClr>
              <a:buSzPts val="2800"/>
              <a:buFont typeface="Calibri"/>
              <a:buAutoNum type="arabicPeriod"/>
            </a:pPr>
            <a:r>
              <a:rPr lang="fr-FR"/>
              <a:t>Résultats expérimentaux</a:t>
            </a:r>
            <a:endParaRPr/>
          </a:p>
          <a:p>
            <a:pPr indent="-406400" lvl="0" marL="457200" rtl="0" algn="l">
              <a:lnSpc>
                <a:spcPct val="142222"/>
              </a:lnSpc>
              <a:spcBef>
                <a:spcPts val="0"/>
              </a:spcBef>
              <a:spcAft>
                <a:spcPts val="0"/>
              </a:spcAft>
              <a:buClr>
                <a:srgbClr val="5B9BD5"/>
              </a:buClr>
              <a:buSzPts val="2800"/>
              <a:buFont typeface="Calibri"/>
              <a:buAutoNum type="arabicPeriod"/>
            </a:pPr>
            <a:r>
              <a:rPr b="1" lang="fr-FR">
                <a:solidFill>
                  <a:srgbClr val="5B9BD5"/>
                </a:solidFill>
              </a:rPr>
              <a:t>Explication des résultats</a:t>
            </a:r>
            <a:endParaRPr b="1">
              <a:solidFill>
                <a:srgbClr val="5B9BD5"/>
              </a:solidFill>
            </a:endParaRPr>
          </a:p>
          <a:p>
            <a:pPr indent="-317500" lvl="0" marL="457200" rtl="0" algn="l">
              <a:lnSpc>
                <a:spcPct val="150000"/>
              </a:lnSpc>
              <a:spcBef>
                <a:spcPts val="0"/>
              </a:spcBef>
              <a:spcAft>
                <a:spcPts val="0"/>
              </a:spcAft>
              <a:buClr>
                <a:srgbClr val="000000"/>
              </a:buClr>
              <a:buSzPts val="1400"/>
              <a:buAutoNum type="arabicPeriod"/>
            </a:pPr>
            <a:r>
              <a:t/>
            </a:r>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824" name="Google Shape;824;p70"/>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0" st="0"/>
                                            </p:txEl>
                                          </p:spTgt>
                                        </p:tgtEl>
                                        <p:attrNameLst>
                                          <p:attrName>style.visibility</p:attrName>
                                        </p:attrNameLst>
                                      </p:cBhvr>
                                      <p:to>
                                        <p:strVal val="visible"/>
                                      </p:to>
                                    </p:set>
                                    <p:animEffect filter="fade" transition="in">
                                      <p:cBhvr>
                                        <p:cTn dur="1000"/>
                                        <p:tgtEl>
                                          <p:spTgt spid="8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1" st="1"/>
                                            </p:txEl>
                                          </p:spTgt>
                                        </p:tgtEl>
                                        <p:attrNameLst>
                                          <p:attrName>style.visibility</p:attrName>
                                        </p:attrNameLst>
                                      </p:cBhvr>
                                      <p:to>
                                        <p:strVal val="visible"/>
                                      </p:to>
                                    </p:set>
                                    <p:animEffect filter="fade" transition="in">
                                      <p:cBhvr>
                                        <p:cTn dur="1000"/>
                                        <p:tgtEl>
                                          <p:spTgt spid="8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2" st="2"/>
                                            </p:txEl>
                                          </p:spTgt>
                                        </p:tgtEl>
                                        <p:attrNameLst>
                                          <p:attrName>style.visibility</p:attrName>
                                        </p:attrNameLst>
                                      </p:cBhvr>
                                      <p:to>
                                        <p:strVal val="visible"/>
                                      </p:to>
                                    </p:set>
                                    <p:animEffect filter="fade" transition="in">
                                      <p:cBhvr>
                                        <p:cTn dur="1000"/>
                                        <p:tgtEl>
                                          <p:spTgt spid="8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3" st="3"/>
                                            </p:txEl>
                                          </p:spTgt>
                                        </p:tgtEl>
                                        <p:attrNameLst>
                                          <p:attrName>style.visibility</p:attrName>
                                        </p:attrNameLst>
                                      </p:cBhvr>
                                      <p:to>
                                        <p:strVal val="visible"/>
                                      </p:to>
                                    </p:set>
                                    <p:animEffect filter="fade" transition="in">
                                      <p:cBhvr>
                                        <p:cTn dur="1000"/>
                                        <p:tgtEl>
                                          <p:spTgt spid="8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4" st="4"/>
                                            </p:txEl>
                                          </p:spTgt>
                                        </p:tgtEl>
                                        <p:attrNameLst>
                                          <p:attrName>style.visibility</p:attrName>
                                        </p:attrNameLst>
                                      </p:cBhvr>
                                      <p:to>
                                        <p:strVal val="visible"/>
                                      </p:to>
                                    </p:set>
                                    <p:animEffect filter="fade" transition="in">
                                      <p:cBhvr>
                                        <p:cTn dur="1000"/>
                                        <p:tgtEl>
                                          <p:spTgt spid="8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5" st="5"/>
                                            </p:txEl>
                                          </p:spTgt>
                                        </p:tgtEl>
                                        <p:attrNameLst>
                                          <p:attrName>style.visibility</p:attrName>
                                        </p:attrNameLst>
                                      </p:cBhvr>
                                      <p:to>
                                        <p:strVal val="visible"/>
                                      </p:to>
                                    </p:set>
                                    <p:animEffect filter="fade" transition="in">
                                      <p:cBhvr>
                                        <p:cTn dur="1000"/>
                                        <p:tgtEl>
                                          <p:spTgt spid="82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6" st="6"/>
                                            </p:txEl>
                                          </p:spTgt>
                                        </p:tgtEl>
                                        <p:attrNameLst>
                                          <p:attrName>style.visibility</p:attrName>
                                        </p:attrNameLst>
                                      </p:cBhvr>
                                      <p:to>
                                        <p:strVal val="visible"/>
                                      </p:to>
                                    </p:set>
                                    <p:animEffect filter="fade" transition="in">
                                      <p:cBhvr>
                                        <p:cTn dur="1000"/>
                                        <p:tgtEl>
                                          <p:spTgt spid="82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1"/>
          <p:cNvSpPr/>
          <p:nvPr/>
        </p:nvSpPr>
        <p:spPr>
          <a:xfrm>
            <a:off x="2652002" y="1622789"/>
            <a:ext cx="1950600" cy="7125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71"/>
          <p:cNvSpPr txBox="1"/>
          <p:nvPr/>
        </p:nvSpPr>
        <p:spPr>
          <a:xfrm>
            <a:off x="3236913"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Explication des résultats</a:t>
            </a:r>
            <a:endParaRPr b="1" sz="3600" u="sng">
              <a:solidFill>
                <a:schemeClr val="accent1"/>
              </a:solidFill>
              <a:latin typeface="Calibri"/>
              <a:ea typeface="Calibri"/>
              <a:cs typeface="Calibri"/>
              <a:sym typeface="Calibri"/>
            </a:endParaRPr>
          </a:p>
        </p:txBody>
      </p:sp>
      <p:cxnSp>
        <p:nvCxnSpPr>
          <p:cNvPr id="831" name="Google Shape;831;p71"/>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832" name="Google Shape;832;p71"/>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 name="Google Shape;833;p71"/>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globale</a:t>
            </a:r>
            <a:endParaRPr b="1" sz="1600">
              <a:solidFill>
                <a:schemeClr val="lt1"/>
              </a:solidFill>
              <a:latin typeface="Lato"/>
              <a:ea typeface="Lato"/>
              <a:cs typeface="Lato"/>
              <a:sym typeface="Lato"/>
            </a:endParaRPr>
          </a:p>
        </p:txBody>
      </p:sp>
      <p:sp>
        <p:nvSpPr>
          <p:cNvPr id="834" name="Google Shape;834;p71"/>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71"/>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Locale</a:t>
            </a:r>
            <a:endParaRPr b="1" sz="1600">
              <a:solidFill>
                <a:schemeClr val="lt1"/>
              </a:solidFill>
              <a:latin typeface="Lato"/>
              <a:ea typeface="Lato"/>
              <a:cs typeface="Lato"/>
              <a:sym typeface="Lato"/>
            </a:endParaRPr>
          </a:p>
        </p:txBody>
      </p:sp>
      <p:sp>
        <p:nvSpPr>
          <p:cNvPr id="836" name="Google Shape;836;p71"/>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71"/>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conclusions sommaires</a:t>
            </a:r>
            <a:endParaRPr b="1" sz="1600">
              <a:solidFill>
                <a:schemeClr val="lt1"/>
              </a:solidFill>
              <a:latin typeface="Lato"/>
              <a:ea typeface="Lato"/>
              <a:cs typeface="Lato"/>
              <a:sym typeface="Lato"/>
            </a:endParaRPr>
          </a:p>
        </p:txBody>
      </p:sp>
      <p:grpSp>
        <p:nvGrpSpPr>
          <p:cNvPr id="838" name="Google Shape;838;p71"/>
          <p:cNvGrpSpPr/>
          <p:nvPr/>
        </p:nvGrpSpPr>
        <p:grpSpPr>
          <a:xfrm>
            <a:off x="355225" y="2414725"/>
            <a:ext cx="11478375" cy="4290874"/>
            <a:chOff x="355225" y="2414725"/>
            <a:chExt cx="11478375" cy="4290874"/>
          </a:xfrm>
        </p:grpSpPr>
        <p:pic>
          <p:nvPicPr>
            <p:cNvPr id="839" name="Google Shape;839;p71"/>
            <p:cNvPicPr preferRelativeResize="0"/>
            <p:nvPr/>
          </p:nvPicPr>
          <p:blipFill rotWithShape="1">
            <a:blip r:embed="rId3">
              <a:alphaModFix/>
            </a:blip>
            <a:srcRect b="0" l="0" r="0" t="6191"/>
            <a:stretch/>
          </p:blipFill>
          <p:spPr>
            <a:xfrm>
              <a:off x="2409290" y="2414725"/>
              <a:ext cx="7370245" cy="4290874"/>
            </a:xfrm>
            <a:prstGeom prst="rect">
              <a:avLst/>
            </a:prstGeom>
            <a:noFill/>
            <a:ln>
              <a:noFill/>
            </a:ln>
          </p:spPr>
        </p:pic>
        <p:sp>
          <p:nvSpPr>
            <p:cNvPr id="840" name="Google Shape;840;p71"/>
            <p:cNvSpPr txBox="1"/>
            <p:nvPr/>
          </p:nvSpPr>
          <p:spPr>
            <a:xfrm>
              <a:off x="355225" y="2745925"/>
              <a:ext cx="184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400" u="sng">
                  <a:solidFill>
                    <a:schemeClr val="lt1"/>
                  </a:solidFill>
                  <a:latin typeface="Calibri"/>
                  <a:ea typeface="Calibri"/>
                  <a:cs typeface="Calibri"/>
                  <a:sym typeface="Calibri"/>
                </a:rPr>
                <a:t>Decision tree</a:t>
              </a:r>
              <a:endParaRPr sz="2400" u="sng">
                <a:solidFill>
                  <a:schemeClr val="lt1"/>
                </a:solidFill>
                <a:latin typeface="Calibri"/>
                <a:ea typeface="Calibri"/>
                <a:cs typeface="Calibri"/>
                <a:sym typeface="Calibri"/>
              </a:endParaRPr>
            </a:p>
          </p:txBody>
        </p:sp>
        <p:sp>
          <p:nvSpPr>
            <p:cNvPr id="841" name="Google Shape;841;p71"/>
            <p:cNvSpPr txBox="1"/>
            <p:nvPr/>
          </p:nvSpPr>
          <p:spPr>
            <a:xfrm>
              <a:off x="9990400" y="2745925"/>
              <a:ext cx="184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400" u="sng">
                  <a:solidFill>
                    <a:schemeClr val="lt1"/>
                  </a:solidFill>
                  <a:latin typeface="Calibri"/>
                  <a:ea typeface="Calibri"/>
                  <a:cs typeface="Calibri"/>
                  <a:sym typeface="Calibri"/>
                </a:rPr>
                <a:t>XGBoost</a:t>
              </a:r>
              <a:endParaRPr sz="2400" u="sng">
                <a:solidFill>
                  <a:schemeClr val="lt1"/>
                </a:solidFill>
                <a:latin typeface="Calibri"/>
                <a:ea typeface="Calibri"/>
                <a:cs typeface="Calibri"/>
                <a:sym typeface="Calibri"/>
              </a:endParaRPr>
            </a:p>
          </p:txBody>
        </p:sp>
      </p:grpSp>
      <p:sp>
        <p:nvSpPr>
          <p:cNvPr id="842" name="Google Shape;842;p71"/>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
        <p:nvSpPr>
          <p:cNvPr id="843" name="Google Shape;843;p71"/>
          <p:cNvSpPr txBox="1"/>
          <p:nvPr/>
        </p:nvSpPr>
        <p:spPr>
          <a:xfrm>
            <a:off x="450825" y="4289675"/>
            <a:ext cx="167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1800">
                <a:solidFill>
                  <a:schemeClr val="lt1"/>
                </a:solidFill>
                <a:latin typeface="Calibri"/>
                <a:ea typeface="Calibri"/>
                <a:cs typeface="Calibri"/>
                <a:sym typeface="Calibri"/>
              </a:rPr>
              <a:t>Résultat de SHAP et DALEX</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43"/>
                                        </p:tgtEl>
                                        <p:attrNameLst>
                                          <p:attrName>style.visibility</p:attrName>
                                        </p:attrNameLst>
                                      </p:cBhvr>
                                      <p:to>
                                        <p:strVal val="visible"/>
                                      </p:to>
                                    </p:set>
                                    <p:anim calcmode="lin" valueType="num">
                                      <p:cBhvr additive="base">
                                        <p:cTn dur="1000"/>
                                        <p:tgtEl>
                                          <p:spTgt spid="8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2"/>
          <p:cNvSpPr/>
          <p:nvPr/>
        </p:nvSpPr>
        <p:spPr>
          <a:xfrm>
            <a:off x="2652002" y="1622789"/>
            <a:ext cx="1950600" cy="7125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72"/>
          <p:cNvSpPr txBox="1"/>
          <p:nvPr/>
        </p:nvSpPr>
        <p:spPr>
          <a:xfrm>
            <a:off x="3236913"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None/>
            </a:pPr>
            <a:r>
              <a:rPr b="1" lang="fr-FR" sz="3600" u="sng">
                <a:solidFill>
                  <a:schemeClr val="accent1"/>
                </a:solidFill>
                <a:latin typeface="Calibri"/>
                <a:ea typeface="Calibri"/>
                <a:cs typeface="Calibri"/>
                <a:sym typeface="Calibri"/>
              </a:rPr>
              <a:t>Explication des résultats</a:t>
            </a:r>
            <a:endParaRPr b="1" sz="3600" u="sng">
              <a:solidFill>
                <a:schemeClr val="accent1"/>
              </a:solidFill>
              <a:latin typeface="Calibri"/>
              <a:ea typeface="Calibri"/>
              <a:cs typeface="Calibri"/>
              <a:sym typeface="Calibri"/>
            </a:endParaRPr>
          </a:p>
        </p:txBody>
      </p:sp>
      <p:cxnSp>
        <p:nvCxnSpPr>
          <p:cNvPr id="850" name="Google Shape;850;p72"/>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851" name="Google Shape;851;p72"/>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72"/>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globale</a:t>
            </a:r>
            <a:endParaRPr b="1" sz="1600">
              <a:solidFill>
                <a:schemeClr val="lt1"/>
              </a:solidFill>
              <a:latin typeface="Lato"/>
              <a:ea typeface="Lato"/>
              <a:cs typeface="Lato"/>
              <a:sym typeface="Lato"/>
            </a:endParaRPr>
          </a:p>
        </p:txBody>
      </p:sp>
      <p:sp>
        <p:nvSpPr>
          <p:cNvPr id="853" name="Google Shape;853;p72"/>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72"/>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Locale</a:t>
            </a:r>
            <a:endParaRPr b="1" sz="1600">
              <a:solidFill>
                <a:schemeClr val="lt1"/>
              </a:solidFill>
              <a:latin typeface="Lato"/>
              <a:ea typeface="Lato"/>
              <a:cs typeface="Lato"/>
              <a:sym typeface="Lato"/>
            </a:endParaRPr>
          </a:p>
        </p:txBody>
      </p:sp>
      <p:sp>
        <p:nvSpPr>
          <p:cNvPr id="855" name="Google Shape;855;p72"/>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Google Shape;856;p72"/>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conclusions sommaires</a:t>
            </a:r>
            <a:endParaRPr b="1" sz="1600">
              <a:solidFill>
                <a:schemeClr val="lt1"/>
              </a:solidFill>
              <a:latin typeface="Lato"/>
              <a:ea typeface="Lato"/>
              <a:cs typeface="Lato"/>
              <a:sym typeface="Lato"/>
            </a:endParaRPr>
          </a:p>
        </p:txBody>
      </p:sp>
      <p:sp>
        <p:nvSpPr>
          <p:cNvPr id="857" name="Google Shape;857;p72"/>
          <p:cNvSpPr txBox="1"/>
          <p:nvPr/>
        </p:nvSpPr>
        <p:spPr>
          <a:xfrm>
            <a:off x="355225" y="2745925"/>
            <a:ext cx="201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400" u="sng">
                <a:solidFill>
                  <a:schemeClr val="lt1"/>
                </a:solidFill>
                <a:latin typeface="Calibri"/>
                <a:ea typeface="Calibri"/>
                <a:cs typeface="Calibri"/>
                <a:sym typeface="Calibri"/>
              </a:rPr>
              <a:t>Random forest</a:t>
            </a:r>
            <a:endParaRPr sz="2400" u="sng">
              <a:solidFill>
                <a:schemeClr val="lt1"/>
              </a:solidFill>
              <a:latin typeface="Calibri"/>
              <a:ea typeface="Calibri"/>
              <a:cs typeface="Calibri"/>
              <a:sym typeface="Calibri"/>
            </a:endParaRPr>
          </a:p>
        </p:txBody>
      </p:sp>
      <p:sp>
        <p:nvSpPr>
          <p:cNvPr id="858" name="Google Shape;858;p72"/>
          <p:cNvSpPr txBox="1"/>
          <p:nvPr/>
        </p:nvSpPr>
        <p:spPr>
          <a:xfrm>
            <a:off x="9990400" y="2745925"/>
            <a:ext cx="184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2400" u="sng">
                <a:solidFill>
                  <a:schemeClr val="lt1"/>
                </a:solidFill>
                <a:latin typeface="Calibri"/>
                <a:ea typeface="Calibri"/>
                <a:cs typeface="Calibri"/>
                <a:sym typeface="Calibri"/>
              </a:rPr>
              <a:t>XGBoost</a:t>
            </a:r>
            <a:endParaRPr sz="2400" u="sng">
              <a:solidFill>
                <a:schemeClr val="lt1"/>
              </a:solidFill>
              <a:latin typeface="Calibri"/>
              <a:ea typeface="Calibri"/>
              <a:cs typeface="Calibri"/>
              <a:sym typeface="Calibri"/>
            </a:endParaRPr>
          </a:p>
        </p:txBody>
      </p:sp>
      <p:pic>
        <p:nvPicPr>
          <p:cNvPr id="859" name="Google Shape;859;p72"/>
          <p:cNvPicPr preferRelativeResize="0"/>
          <p:nvPr/>
        </p:nvPicPr>
        <p:blipFill rotWithShape="1">
          <a:blip r:embed="rId3">
            <a:alphaModFix/>
          </a:blip>
          <a:srcRect b="0" l="0" r="49713" t="7407"/>
          <a:stretch/>
        </p:blipFill>
        <p:spPr>
          <a:xfrm>
            <a:off x="2371850" y="2414725"/>
            <a:ext cx="3645501" cy="4290876"/>
          </a:xfrm>
          <a:prstGeom prst="rect">
            <a:avLst/>
          </a:prstGeom>
          <a:noFill/>
          <a:ln>
            <a:noFill/>
          </a:ln>
        </p:spPr>
      </p:pic>
      <p:pic>
        <p:nvPicPr>
          <p:cNvPr id="860" name="Google Shape;860;p72"/>
          <p:cNvPicPr preferRelativeResize="0"/>
          <p:nvPr/>
        </p:nvPicPr>
        <p:blipFill rotWithShape="1">
          <a:blip r:embed="rId3">
            <a:alphaModFix/>
          </a:blip>
          <a:srcRect b="0" l="49655" r="0" t="7287"/>
          <a:stretch/>
        </p:blipFill>
        <p:spPr>
          <a:xfrm>
            <a:off x="6181125" y="2414725"/>
            <a:ext cx="3645501" cy="4290876"/>
          </a:xfrm>
          <a:prstGeom prst="rect">
            <a:avLst/>
          </a:prstGeom>
          <a:noFill/>
          <a:ln>
            <a:noFill/>
          </a:ln>
        </p:spPr>
      </p:pic>
      <p:sp>
        <p:nvSpPr>
          <p:cNvPr id="861" name="Google Shape;861;p72"/>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3"/>
          <p:cNvSpPr/>
          <p:nvPr/>
        </p:nvSpPr>
        <p:spPr>
          <a:xfrm>
            <a:off x="5116763" y="1613180"/>
            <a:ext cx="1950600" cy="7125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73"/>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SzPts val="1100"/>
              <a:buNone/>
            </a:pPr>
            <a:r>
              <a:rPr b="1" lang="fr-FR" sz="3600" u="sng">
                <a:solidFill>
                  <a:schemeClr val="accent1"/>
                </a:solidFill>
                <a:latin typeface="Calibri"/>
                <a:ea typeface="Calibri"/>
                <a:cs typeface="Calibri"/>
                <a:sym typeface="Calibri"/>
              </a:rPr>
              <a:t>Explication des résultats</a:t>
            </a:r>
            <a:endParaRPr b="1" sz="3600" u="sng">
              <a:solidFill>
                <a:schemeClr val="accent1"/>
              </a:solidFill>
              <a:latin typeface="Calibri"/>
              <a:ea typeface="Calibri"/>
              <a:cs typeface="Calibri"/>
              <a:sym typeface="Calibri"/>
            </a:endParaRPr>
          </a:p>
        </p:txBody>
      </p:sp>
      <p:cxnSp>
        <p:nvCxnSpPr>
          <p:cNvPr id="868" name="Google Shape;868;p73"/>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869" name="Google Shape;869;p73"/>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73"/>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globale</a:t>
            </a:r>
            <a:endParaRPr b="1" sz="1600">
              <a:solidFill>
                <a:schemeClr val="lt1"/>
              </a:solidFill>
              <a:latin typeface="Lato"/>
              <a:ea typeface="Lato"/>
              <a:cs typeface="Lato"/>
              <a:sym typeface="Lato"/>
            </a:endParaRPr>
          </a:p>
        </p:txBody>
      </p:sp>
      <p:sp>
        <p:nvSpPr>
          <p:cNvPr id="871" name="Google Shape;871;p73"/>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73"/>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Locale</a:t>
            </a:r>
            <a:endParaRPr b="1" sz="1600">
              <a:solidFill>
                <a:schemeClr val="lt1"/>
              </a:solidFill>
              <a:latin typeface="Lato"/>
              <a:ea typeface="Lato"/>
              <a:cs typeface="Lato"/>
              <a:sym typeface="Lato"/>
            </a:endParaRPr>
          </a:p>
        </p:txBody>
      </p:sp>
      <p:sp>
        <p:nvSpPr>
          <p:cNvPr id="873" name="Google Shape;873;p73"/>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4" name="Google Shape;874;p73"/>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conclusions sommaires</a:t>
            </a:r>
            <a:endParaRPr b="1" sz="1600">
              <a:solidFill>
                <a:schemeClr val="lt1"/>
              </a:solidFill>
              <a:latin typeface="Lato"/>
              <a:ea typeface="Lato"/>
              <a:cs typeface="Lato"/>
              <a:sym typeface="Lato"/>
            </a:endParaRPr>
          </a:p>
        </p:txBody>
      </p:sp>
      <p:pic>
        <p:nvPicPr>
          <p:cNvPr id="875" name="Google Shape;875;p73"/>
          <p:cNvPicPr preferRelativeResize="0"/>
          <p:nvPr/>
        </p:nvPicPr>
        <p:blipFill rotWithShape="1">
          <a:blip r:embed="rId3">
            <a:alphaModFix/>
          </a:blip>
          <a:srcRect b="50094" l="0" r="0" t="0"/>
          <a:stretch/>
        </p:blipFill>
        <p:spPr>
          <a:xfrm>
            <a:off x="1044879" y="2405075"/>
            <a:ext cx="10099067" cy="4252500"/>
          </a:xfrm>
          <a:prstGeom prst="rect">
            <a:avLst/>
          </a:prstGeom>
          <a:noFill/>
          <a:ln>
            <a:noFill/>
          </a:ln>
        </p:spPr>
      </p:pic>
      <p:sp>
        <p:nvSpPr>
          <p:cNvPr id="876" name="Google Shape;876;p73"/>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
        <p:nvSpPr>
          <p:cNvPr id="877" name="Google Shape;877;p73"/>
          <p:cNvSpPr txBox="1"/>
          <p:nvPr/>
        </p:nvSpPr>
        <p:spPr>
          <a:xfrm>
            <a:off x="396175" y="1863975"/>
            <a:ext cx="184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FR" sz="1800" u="sng">
                <a:solidFill>
                  <a:schemeClr val="lt1"/>
                </a:solidFill>
                <a:latin typeface="Calibri"/>
                <a:ea typeface="Calibri"/>
                <a:cs typeface="Calibri"/>
                <a:sym typeface="Calibri"/>
              </a:rPr>
              <a:t>Résultat de LIME</a:t>
            </a:r>
            <a:endParaRPr b="1" sz="1800" u="sng">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1000"/>
                                        <p:tgtEl>
                                          <p:spTgt spid="8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1000"/>
                                        <p:tgtEl>
                                          <p:spTgt spid="8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4"/>
          <p:cNvSpPr/>
          <p:nvPr/>
        </p:nvSpPr>
        <p:spPr>
          <a:xfrm>
            <a:off x="5116763" y="1613180"/>
            <a:ext cx="1950600" cy="7125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74"/>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SzPts val="1100"/>
              <a:buNone/>
            </a:pPr>
            <a:r>
              <a:rPr b="1" lang="fr-FR" sz="3600" u="sng">
                <a:solidFill>
                  <a:schemeClr val="accent1"/>
                </a:solidFill>
                <a:latin typeface="Calibri"/>
                <a:ea typeface="Calibri"/>
                <a:cs typeface="Calibri"/>
                <a:sym typeface="Calibri"/>
              </a:rPr>
              <a:t>Explication des résultats</a:t>
            </a:r>
            <a:endParaRPr b="1" sz="3600" u="sng">
              <a:solidFill>
                <a:schemeClr val="accent1"/>
              </a:solidFill>
              <a:latin typeface="Calibri"/>
              <a:ea typeface="Calibri"/>
              <a:cs typeface="Calibri"/>
              <a:sym typeface="Calibri"/>
            </a:endParaRPr>
          </a:p>
        </p:txBody>
      </p:sp>
      <p:cxnSp>
        <p:nvCxnSpPr>
          <p:cNvPr id="884" name="Google Shape;884;p74"/>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885" name="Google Shape;885;p74"/>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6" name="Google Shape;886;p74"/>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globale</a:t>
            </a:r>
            <a:endParaRPr b="1" sz="1600">
              <a:solidFill>
                <a:schemeClr val="lt1"/>
              </a:solidFill>
              <a:latin typeface="Lato"/>
              <a:ea typeface="Lato"/>
              <a:cs typeface="Lato"/>
              <a:sym typeface="Lato"/>
            </a:endParaRPr>
          </a:p>
        </p:txBody>
      </p:sp>
      <p:sp>
        <p:nvSpPr>
          <p:cNvPr id="887" name="Google Shape;887;p74"/>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Google Shape;888;p74"/>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Explicabilité Locale</a:t>
            </a:r>
            <a:endParaRPr b="1" sz="1600">
              <a:solidFill>
                <a:schemeClr val="lt1"/>
              </a:solidFill>
              <a:latin typeface="Lato"/>
              <a:ea typeface="Lato"/>
              <a:cs typeface="Lato"/>
              <a:sym typeface="Lato"/>
            </a:endParaRPr>
          </a:p>
        </p:txBody>
      </p:sp>
      <p:sp>
        <p:nvSpPr>
          <p:cNvPr id="889" name="Google Shape;889;p74"/>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0" name="Google Shape;890;p74"/>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fr-FR" sz="1600">
                <a:solidFill>
                  <a:schemeClr val="lt1"/>
                </a:solidFill>
                <a:latin typeface="Lato"/>
                <a:ea typeface="Lato"/>
                <a:cs typeface="Lato"/>
                <a:sym typeface="Lato"/>
              </a:rPr>
              <a:t>conclusions sommaires</a:t>
            </a:r>
            <a:endParaRPr b="1" sz="1600">
              <a:solidFill>
                <a:schemeClr val="lt1"/>
              </a:solidFill>
              <a:latin typeface="Lato"/>
              <a:ea typeface="Lato"/>
              <a:cs typeface="Lato"/>
              <a:sym typeface="Lato"/>
            </a:endParaRPr>
          </a:p>
        </p:txBody>
      </p:sp>
      <p:pic>
        <p:nvPicPr>
          <p:cNvPr id="891" name="Google Shape;891;p74"/>
          <p:cNvPicPr preferRelativeResize="0"/>
          <p:nvPr/>
        </p:nvPicPr>
        <p:blipFill rotWithShape="1">
          <a:blip r:embed="rId3">
            <a:alphaModFix/>
          </a:blip>
          <a:srcRect b="0" l="-1120" r="1119" t="49667"/>
          <a:stretch/>
        </p:blipFill>
        <p:spPr>
          <a:xfrm>
            <a:off x="1044874" y="2368725"/>
            <a:ext cx="10099077" cy="4288848"/>
          </a:xfrm>
          <a:prstGeom prst="rect">
            <a:avLst/>
          </a:prstGeom>
          <a:noFill/>
          <a:ln>
            <a:noFill/>
          </a:ln>
        </p:spPr>
      </p:pic>
      <p:sp>
        <p:nvSpPr>
          <p:cNvPr id="892" name="Google Shape;892;p74"/>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5"/>
          <p:cNvSpPr/>
          <p:nvPr/>
        </p:nvSpPr>
        <p:spPr>
          <a:xfrm>
            <a:off x="7581522" y="1613180"/>
            <a:ext cx="1950600" cy="7125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75"/>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SzPts val="1100"/>
              <a:buNone/>
            </a:pPr>
            <a:r>
              <a:rPr b="1" lang="fr-FR" sz="3600" u="sng">
                <a:solidFill>
                  <a:schemeClr val="accent1"/>
                </a:solidFill>
                <a:latin typeface="Calibri"/>
                <a:ea typeface="Calibri"/>
                <a:cs typeface="Calibri"/>
                <a:sym typeface="Calibri"/>
              </a:rPr>
              <a:t>Explication des résultats</a:t>
            </a:r>
            <a:endParaRPr b="1" sz="3600" u="sng">
              <a:solidFill>
                <a:schemeClr val="accent1"/>
              </a:solidFill>
              <a:latin typeface="Calibri"/>
              <a:ea typeface="Calibri"/>
              <a:cs typeface="Calibri"/>
              <a:sym typeface="Calibri"/>
            </a:endParaRPr>
          </a:p>
        </p:txBody>
      </p:sp>
      <p:cxnSp>
        <p:nvCxnSpPr>
          <p:cNvPr id="899" name="Google Shape;899;p75"/>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900" name="Google Shape;900;p75"/>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75"/>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Explicabilité globale</a:t>
            </a:r>
            <a:endParaRPr b="1" sz="1600">
              <a:solidFill>
                <a:schemeClr val="lt1"/>
              </a:solidFill>
              <a:latin typeface="Lato"/>
              <a:ea typeface="Lato"/>
              <a:cs typeface="Lato"/>
              <a:sym typeface="Lato"/>
            </a:endParaRPr>
          </a:p>
        </p:txBody>
      </p:sp>
      <p:sp>
        <p:nvSpPr>
          <p:cNvPr id="902" name="Google Shape;902;p75"/>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3" name="Google Shape;903;p75"/>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Explicabilité Locale</a:t>
            </a:r>
            <a:endParaRPr b="1" sz="1600">
              <a:solidFill>
                <a:schemeClr val="lt1"/>
              </a:solidFill>
              <a:latin typeface="Lato"/>
              <a:ea typeface="Lato"/>
              <a:cs typeface="Lato"/>
              <a:sym typeface="Lato"/>
            </a:endParaRPr>
          </a:p>
        </p:txBody>
      </p:sp>
      <p:sp>
        <p:nvSpPr>
          <p:cNvPr id="904" name="Google Shape;904;p75"/>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5" name="Google Shape;905;p75"/>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conclusions sommaires</a:t>
            </a:r>
            <a:endParaRPr b="1" sz="1600">
              <a:solidFill>
                <a:schemeClr val="lt1"/>
              </a:solidFill>
              <a:latin typeface="Lato"/>
              <a:ea typeface="Lato"/>
              <a:cs typeface="Lato"/>
              <a:sym typeface="Lato"/>
            </a:endParaRPr>
          </a:p>
        </p:txBody>
      </p:sp>
      <p:pic>
        <p:nvPicPr>
          <p:cNvPr id="906" name="Google Shape;906;p75"/>
          <p:cNvPicPr preferRelativeResize="0"/>
          <p:nvPr/>
        </p:nvPicPr>
        <p:blipFill>
          <a:blip r:embed="rId3">
            <a:alphaModFix/>
          </a:blip>
          <a:stretch>
            <a:fillRect/>
          </a:stretch>
        </p:blipFill>
        <p:spPr>
          <a:xfrm>
            <a:off x="741362" y="2406429"/>
            <a:ext cx="4886401" cy="4285796"/>
          </a:xfrm>
          <a:prstGeom prst="rect">
            <a:avLst/>
          </a:prstGeom>
          <a:noFill/>
          <a:ln>
            <a:noFill/>
          </a:ln>
        </p:spPr>
      </p:pic>
      <p:pic>
        <p:nvPicPr>
          <p:cNvPr id="907" name="Google Shape;907;p75"/>
          <p:cNvPicPr preferRelativeResize="0"/>
          <p:nvPr/>
        </p:nvPicPr>
        <p:blipFill>
          <a:blip r:embed="rId4">
            <a:alphaModFix/>
          </a:blip>
          <a:stretch>
            <a:fillRect/>
          </a:stretch>
        </p:blipFill>
        <p:spPr>
          <a:xfrm>
            <a:off x="5693063" y="2405080"/>
            <a:ext cx="5727607" cy="4227520"/>
          </a:xfrm>
          <a:prstGeom prst="rect">
            <a:avLst/>
          </a:prstGeom>
          <a:noFill/>
          <a:ln>
            <a:noFill/>
          </a:ln>
        </p:spPr>
      </p:pic>
      <p:sp>
        <p:nvSpPr>
          <p:cNvPr id="908" name="Google Shape;908;p75"/>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6"/>
          <p:cNvSpPr/>
          <p:nvPr/>
        </p:nvSpPr>
        <p:spPr>
          <a:xfrm>
            <a:off x="7581522" y="1613180"/>
            <a:ext cx="1950600" cy="712500"/>
          </a:xfrm>
          <a:prstGeom prst="roundRect">
            <a:avLst>
              <a:gd fmla="val 16667" name="adj"/>
            </a:avLst>
          </a:prstGeom>
          <a:solidFill>
            <a:srgbClr val="5B9B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4" name="Google Shape;914;p76"/>
          <p:cNvSpPr txBox="1"/>
          <p:nvPr/>
        </p:nvSpPr>
        <p:spPr>
          <a:xfrm>
            <a:off x="3236838" y="395447"/>
            <a:ext cx="5715000" cy="646500"/>
          </a:xfrm>
          <a:prstGeom prst="rect">
            <a:avLst/>
          </a:prstGeom>
          <a:noFill/>
          <a:ln>
            <a:noFill/>
          </a:ln>
        </p:spPr>
        <p:txBody>
          <a:bodyPr anchorCtr="0" anchor="t" bIns="45700" lIns="91425" spcFirstLastPara="1" rIns="91425" wrap="square" tIns="45700">
            <a:spAutoFit/>
          </a:bodyPr>
          <a:lstStyle/>
          <a:p>
            <a:pPr indent="0" lvl="0" marL="0" rtl="0" algn="ctr">
              <a:lnSpc>
                <a:spcPct val="142222"/>
              </a:lnSpc>
              <a:spcBef>
                <a:spcPts val="0"/>
              </a:spcBef>
              <a:spcAft>
                <a:spcPts val="0"/>
              </a:spcAft>
              <a:buSzPts val="1100"/>
              <a:buNone/>
            </a:pPr>
            <a:r>
              <a:rPr b="1" lang="fr-FR" sz="3600" u="sng">
                <a:solidFill>
                  <a:schemeClr val="accent1"/>
                </a:solidFill>
                <a:latin typeface="Calibri"/>
                <a:ea typeface="Calibri"/>
                <a:cs typeface="Calibri"/>
                <a:sym typeface="Calibri"/>
              </a:rPr>
              <a:t>Explication des résultats</a:t>
            </a:r>
            <a:endParaRPr b="1" sz="3600" u="sng">
              <a:solidFill>
                <a:schemeClr val="accent1"/>
              </a:solidFill>
              <a:latin typeface="Calibri"/>
              <a:ea typeface="Calibri"/>
              <a:cs typeface="Calibri"/>
              <a:sym typeface="Calibri"/>
            </a:endParaRPr>
          </a:p>
        </p:txBody>
      </p:sp>
      <p:cxnSp>
        <p:nvCxnSpPr>
          <p:cNvPr id="915" name="Google Shape;915;p76"/>
          <p:cNvCxnSpPr/>
          <p:nvPr/>
        </p:nvCxnSpPr>
        <p:spPr>
          <a:xfrm>
            <a:off x="-1" y="1415951"/>
            <a:ext cx="12188700" cy="0"/>
          </a:xfrm>
          <a:prstGeom prst="straightConnector1">
            <a:avLst/>
          </a:prstGeom>
          <a:noFill/>
          <a:ln cap="flat" cmpd="sng" w="9525">
            <a:solidFill>
              <a:srgbClr val="D8D8D8"/>
            </a:solidFill>
            <a:prstDash val="solid"/>
            <a:miter lim="800000"/>
            <a:headEnd len="sm" w="sm" type="none"/>
            <a:tailEnd len="sm" w="sm" type="none"/>
          </a:ln>
        </p:spPr>
      </p:cxnSp>
      <p:sp>
        <p:nvSpPr>
          <p:cNvPr id="916" name="Google Shape;916;p76"/>
          <p:cNvSpPr/>
          <p:nvPr/>
        </p:nvSpPr>
        <p:spPr>
          <a:xfrm>
            <a:off x="3509713" y="1307873"/>
            <a:ext cx="235200" cy="235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76"/>
          <p:cNvSpPr txBox="1"/>
          <p:nvPr/>
        </p:nvSpPr>
        <p:spPr>
          <a:xfrm>
            <a:off x="2789011" y="1682404"/>
            <a:ext cx="1676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Explicabilité globale</a:t>
            </a:r>
            <a:endParaRPr b="1" sz="1600">
              <a:solidFill>
                <a:schemeClr val="lt1"/>
              </a:solidFill>
              <a:latin typeface="Lato"/>
              <a:ea typeface="Lato"/>
              <a:cs typeface="Lato"/>
              <a:sym typeface="Lato"/>
            </a:endParaRPr>
          </a:p>
        </p:txBody>
      </p:sp>
      <p:sp>
        <p:nvSpPr>
          <p:cNvPr id="918" name="Google Shape;918;p76"/>
          <p:cNvSpPr/>
          <p:nvPr/>
        </p:nvSpPr>
        <p:spPr>
          <a:xfrm>
            <a:off x="5974473" y="1298264"/>
            <a:ext cx="235200" cy="235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76"/>
          <p:cNvSpPr txBox="1"/>
          <p:nvPr/>
        </p:nvSpPr>
        <p:spPr>
          <a:xfrm>
            <a:off x="5367734" y="1682404"/>
            <a:ext cx="1448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Explicabilité Locale</a:t>
            </a:r>
            <a:endParaRPr b="1" sz="1600">
              <a:solidFill>
                <a:schemeClr val="lt1"/>
              </a:solidFill>
              <a:latin typeface="Lato"/>
              <a:ea typeface="Lato"/>
              <a:cs typeface="Lato"/>
              <a:sym typeface="Lato"/>
            </a:endParaRPr>
          </a:p>
        </p:txBody>
      </p:sp>
      <p:sp>
        <p:nvSpPr>
          <p:cNvPr id="920" name="Google Shape;920;p76"/>
          <p:cNvSpPr/>
          <p:nvPr/>
        </p:nvSpPr>
        <p:spPr>
          <a:xfrm>
            <a:off x="8439233" y="1298264"/>
            <a:ext cx="235200" cy="2355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76"/>
          <p:cNvSpPr txBox="1"/>
          <p:nvPr/>
        </p:nvSpPr>
        <p:spPr>
          <a:xfrm>
            <a:off x="7635273" y="1682404"/>
            <a:ext cx="1843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chemeClr val="lt1"/>
                </a:solidFill>
                <a:latin typeface="Lato"/>
                <a:ea typeface="Lato"/>
                <a:cs typeface="Lato"/>
                <a:sym typeface="Lato"/>
              </a:rPr>
              <a:t>conclusions sommaires</a:t>
            </a:r>
            <a:endParaRPr b="1" sz="1600">
              <a:solidFill>
                <a:schemeClr val="lt1"/>
              </a:solidFill>
              <a:latin typeface="Lato"/>
              <a:ea typeface="Lato"/>
              <a:cs typeface="Lato"/>
              <a:sym typeface="Lato"/>
            </a:endParaRPr>
          </a:p>
        </p:txBody>
      </p:sp>
      <p:sp>
        <p:nvSpPr>
          <p:cNvPr id="922" name="Google Shape;922;p76"/>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graphicFrame>
        <p:nvGraphicFramePr>
          <p:cNvPr id="923" name="Google Shape;923;p76"/>
          <p:cNvGraphicFramePr/>
          <p:nvPr/>
        </p:nvGraphicFramePr>
        <p:xfrm>
          <a:off x="220688" y="2676825"/>
          <a:ext cx="3000000" cy="3000000"/>
        </p:xfrm>
        <a:graphic>
          <a:graphicData uri="http://schemas.openxmlformats.org/drawingml/2006/table">
            <a:tbl>
              <a:tblPr>
                <a:noFill/>
                <a:tableStyleId>{F6B0EDAF-D9CB-45B7-B262-3B7B12F143DB}</a:tableStyleId>
              </a:tblPr>
              <a:tblGrid>
                <a:gridCol w="770825"/>
                <a:gridCol w="3437200"/>
                <a:gridCol w="1753600"/>
                <a:gridCol w="1737750"/>
              </a:tblGrid>
              <a:tr h="521950">
                <a:tc>
                  <a:txBody>
                    <a:bodyPr/>
                    <a:lstStyle/>
                    <a:p>
                      <a:pPr indent="0" lvl="0" marL="0" rtl="0" algn="l">
                        <a:spcBef>
                          <a:spcPts val="0"/>
                        </a:spcBef>
                        <a:spcAft>
                          <a:spcPts val="0"/>
                        </a:spcAft>
                        <a:buNone/>
                      </a:pPr>
                      <a:r>
                        <a:rPr b="1" lang="fr-FR" sz="1200">
                          <a:latin typeface="Times New Roman"/>
                          <a:ea typeface="Times New Roman"/>
                          <a:cs typeface="Times New Roman"/>
                          <a:sym typeface="Times New Roman"/>
                        </a:rPr>
                        <a:t>Classe</a:t>
                      </a:r>
                      <a:endParaRPr b="1"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fr-FR" sz="1200">
                          <a:latin typeface="Times New Roman"/>
                          <a:ea typeface="Times New Roman"/>
                          <a:cs typeface="Times New Roman"/>
                          <a:sym typeface="Times New Roman"/>
                        </a:rPr>
                        <a:t>Fonctionnalités de</a:t>
                      </a:r>
                      <a:endParaRPr b="1"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fr-FR" sz="1200">
                          <a:latin typeface="Times New Roman"/>
                          <a:ea typeface="Times New Roman"/>
                          <a:cs typeface="Times New Roman"/>
                          <a:sym typeface="Times New Roman"/>
                        </a:rPr>
                        <a:t>Fonctionnalités qui ont contribué positivement</a:t>
                      </a:r>
                      <a:endParaRPr b="1"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fr-FR" sz="1200">
                          <a:latin typeface="Times New Roman"/>
                          <a:ea typeface="Times New Roman"/>
                          <a:cs typeface="Times New Roman"/>
                          <a:sym typeface="Times New Roman"/>
                        </a:rPr>
                        <a:t>Fonctionnalités qui ont contribué négativement</a:t>
                      </a:r>
                      <a:endParaRPr b="1"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217975">
                <a:tc>
                  <a:txBody>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fr-FR" sz="1200">
                          <a:latin typeface="Times New Roman"/>
                          <a:ea typeface="Times New Roman"/>
                          <a:cs typeface="Times New Roman"/>
                          <a:sym typeface="Times New Roman"/>
                        </a:rPr>
                        <a:t>BENIGN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fr-FR" sz="1200">
                          <a:latin typeface="Times New Roman"/>
                          <a:ea typeface="Times New Roman"/>
                          <a:cs typeface="Times New Roman"/>
                          <a:sym typeface="Times New Roman"/>
                        </a:rPr>
                        <a:t>Paquets </a:t>
                      </a:r>
                      <a:r>
                        <a:rPr lang="fr-FR" sz="1200">
                          <a:latin typeface="Times New Roman"/>
                          <a:ea typeface="Times New Roman"/>
                          <a:cs typeface="Times New Roman"/>
                          <a:sym typeface="Times New Roman"/>
                        </a:rPr>
                        <a:t>basées sur des statistiques.</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Paquets</a:t>
                      </a:r>
                      <a:r>
                        <a:rPr lang="fr-FR" sz="1200">
                          <a:latin typeface="Times New Roman"/>
                          <a:ea typeface="Times New Roman"/>
                          <a:cs typeface="Times New Roman"/>
                          <a:sym typeface="Times New Roman"/>
                        </a:rPr>
                        <a:t> associé aux décomptes des drapeaux.</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La connexion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D’inactivité liées au temps.</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Flux liées aux débits de paquets et au débit de trafic.</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Paquets en fonction d’intervalles de temps.</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fr-FR" sz="1200">
                          <a:latin typeface="Times New Roman"/>
                          <a:ea typeface="Times New Roman"/>
                          <a:cs typeface="Times New Roman"/>
                          <a:sym typeface="Times New Roman"/>
                        </a:rPr>
                        <a:t>Idle Min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Flow Bytes/s</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Min Packet Length</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Bwd Packet Length Std</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fr-FR" sz="1200">
                          <a:latin typeface="Times New Roman"/>
                          <a:ea typeface="Times New Roman"/>
                          <a:cs typeface="Times New Roman"/>
                          <a:sym typeface="Times New Roman"/>
                        </a:rPr>
                        <a:t>Fwd IAT Min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Bwd IAT Min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Total Fwd Packets</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act_data_pkt_fwd</a:t>
                      </a:r>
                      <a:endParaRPr sz="1200">
                        <a:latin typeface="Times New Roman"/>
                        <a:ea typeface="Times New Roman"/>
                        <a:cs typeface="Times New Roman"/>
                        <a:sym typeface="Times New Roman"/>
                      </a:endParaRPr>
                    </a:p>
                    <a:p>
                      <a:pPr indent="0" lvl="0" marL="0" rtl="0" algn="ctr">
                        <a:spcBef>
                          <a:spcPts val="0"/>
                        </a:spcBef>
                        <a:spcAft>
                          <a:spcPts val="0"/>
                        </a:spcAft>
                        <a:buNone/>
                      </a:pPr>
                      <a:r>
                        <a:rPr lang="fr-FR" sz="1200">
                          <a:latin typeface="Times New Roman"/>
                          <a:ea typeface="Times New Roman"/>
                          <a:cs typeface="Times New Roman"/>
                          <a:sym typeface="Times New Roman"/>
                        </a:rPr>
                        <a:t>Fwd PSH Flags</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pic>
        <p:nvPicPr>
          <p:cNvPr id="924" name="Google Shape;924;p76"/>
          <p:cNvPicPr preferRelativeResize="0"/>
          <p:nvPr/>
        </p:nvPicPr>
        <p:blipFill rotWithShape="1">
          <a:blip r:embed="rId3">
            <a:alphaModFix/>
          </a:blip>
          <a:srcRect b="74886" l="0" r="75429" t="0"/>
          <a:stretch/>
        </p:blipFill>
        <p:spPr>
          <a:xfrm>
            <a:off x="8024875" y="2676825"/>
            <a:ext cx="4051374" cy="3493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7"/>
          <p:cNvSpPr txBox="1"/>
          <p:nvPr>
            <p:ph type="title"/>
          </p:nvPr>
        </p:nvSpPr>
        <p:spPr>
          <a:xfrm>
            <a:off x="1218950" y="194900"/>
            <a:ext cx="10360500" cy="7131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6 </a:t>
            </a:r>
            <a:r>
              <a:rPr b="1" lang="fr-FR">
                <a:solidFill>
                  <a:schemeClr val="accent1"/>
                </a:solidFill>
              </a:rPr>
              <a:t>- Conclusion</a:t>
            </a:r>
            <a:endParaRPr b="1" sz="4400">
              <a:solidFill>
                <a:schemeClr val="accent1"/>
              </a:solidFill>
            </a:endParaRPr>
          </a:p>
        </p:txBody>
      </p:sp>
      <p:sp>
        <p:nvSpPr>
          <p:cNvPr id="931" name="Google Shape;931;p77"/>
          <p:cNvSpPr txBox="1"/>
          <p:nvPr>
            <p:ph idx="1" type="body"/>
          </p:nvPr>
        </p:nvSpPr>
        <p:spPr>
          <a:xfrm>
            <a:off x="1415850" y="908000"/>
            <a:ext cx="10072200" cy="5194500"/>
          </a:xfrm>
          <a:prstGeom prst="rect">
            <a:avLst/>
          </a:prstGeom>
        </p:spPr>
        <p:txBody>
          <a:bodyPr anchorCtr="0" anchor="t" bIns="60925" lIns="121875" spcFirstLastPara="1" rIns="121875" wrap="square" tIns="60925">
            <a:noAutofit/>
          </a:bodyPr>
          <a:lstStyle/>
          <a:p>
            <a:pPr indent="-368300" lvl="0" marL="457200" rtl="0" algn="l">
              <a:lnSpc>
                <a:spcPct val="150000"/>
              </a:lnSpc>
              <a:spcBef>
                <a:spcPts val="0"/>
              </a:spcBef>
              <a:spcAft>
                <a:spcPts val="0"/>
              </a:spcAft>
              <a:buSzPts val="2200"/>
              <a:buChar char="❖"/>
            </a:pPr>
            <a:r>
              <a:rPr lang="fr-FR" sz="2200"/>
              <a:t>Importance de l'IA dans les IDS et potentiel d'amélioration de la sécurité.</a:t>
            </a:r>
            <a:endParaRPr sz="2200"/>
          </a:p>
          <a:p>
            <a:pPr indent="-355600" lvl="0" marL="457200" rtl="0" algn="just">
              <a:spcBef>
                <a:spcPts val="1600"/>
              </a:spcBef>
              <a:spcAft>
                <a:spcPts val="0"/>
              </a:spcAft>
              <a:buSzPts val="2000"/>
              <a:buFont typeface="Calibri"/>
              <a:buChar char="❖"/>
            </a:pPr>
            <a:r>
              <a:rPr lang="fr-FR" sz="2000"/>
              <a:t>Les techniques d'intelligence artificielle eXplicable (XAI) telles que DALEX, LIME et SHAP fournissent des outils précieux pour l'interprétation des modèles d'apprentissage automatique.</a:t>
            </a:r>
            <a:endParaRPr sz="2000"/>
          </a:p>
          <a:p>
            <a:pPr indent="0" lvl="0" marL="457200" rtl="0" algn="just">
              <a:spcBef>
                <a:spcPts val="1600"/>
              </a:spcBef>
              <a:spcAft>
                <a:spcPts val="0"/>
              </a:spcAft>
              <a:buNone/>
            </a:pPr>
            <a:r>
              <a:t/>
            </a:r>
            <a:endParaRPr sz="2000"/>
          </a:p>
          <a:p>
            <a:pPr indent="-355600" lvl="0" marL="457200" rtl="0" algn="just">
              <a:spcBef>
                <a:spcPts val="1600"/>
              </a:spcBef>
              <a:spcAft>
                <a:spcPts val="0"/>
              </a:spcAft>
              <a:buSzPts val="2000"/>
              <a:buFont typeface="Calibri"/>
              <a:buChar char="❖"/>
            </a:pPr>
            <a:r>
              <a:rPr lang="fr-FR" sz="2000"/>
              <a:t>Les techniques XAI locales se concentrent sur les prédictions individuelles, tandis que les techniques XAI globales donnent un aperçu du comportement global du modèle.</a:t>
            </a:r>
            <a:endParaRPr sz="2000"/>
          </a:p>
          <a:p>
            <a:pPr indent="0" lvl="0" marL="457200" rtl="0" algn="just">
              <a:spcBef>
                <a:spcPts val="1600"/>
              </a:spcBef>
              <a:spcAft>
                <a:spcPts val="0"/>
              </a:spcAft>
              <a:buNone/>
            </a:pPr>
            <a:r>
              <a:t/>
            </a:r>
            <a:endParaRPr sz="2000"/>
          </a:p>
          <a:p>
            <a:pPr indent="-355600" lvl="0" marL="457200" rtl="0" algn="just">
              <a:spcBef>
                <a:spcPts val="1600"/>
              </a:spcBef>
              <a:spcAft>
                <a:spcPts val="0"/>
              </a:spcAft>
              <a:buSzPts val="2000"/>
              <a:buFont typeface="Calibri"/>
              <a:buChar char="❖"/>
            </a:pPr>
            <a:r>
              <a:rPr lang="fr-FR" sz="2000"/>
              <a:t>L'intégration de l'XAI locale et globale renforce la transparence, la responsabilité et la confiance dans les systèmes d'IA dans différents domaines. </a:t>
            </a:r>
            <a:endParaRPr sz="2000"/>
          </a:p>
          <a:p>
            <a:pPr indent="0" lvl="0" marL="457200" rtl="0" algn="l">
              <a:lnSpc>
                <a:spcPct val="150000"/>
              </a:lnSpc>
              <a:spcBef>
                <a:spcPts val="0"/>
              </a:spcBef>
              <a:spcAft>
                <a:spcPts val="0"/>
              </a:spcAft>
              <a:buNone/>
            </a:pPr>
            <a:r>
              <a:t/>
            </a:r>
            <a:endParaRPr b="1" sz="1700" u="sng">
              <a:solidFill>
                <a:srgbClr val="5B9BD5"/>
              </a:solidFill>
            </a:endParaRPr>
          </a:p>
          <a:p>
            <a:pPr indent="0" lvl="0" marL="0" rtl="0" algn="l">
              <a:lnSpc>
                <a:spcPct val="150000"/>
              </a:lnSpc>
              <a:spcBef>
                <a:spcPts val="0"/>
              </a:spcBef>
              <a:spcAft>
                <a:spcPts val="0"/>
              </a:spcAft>
              <a:buNone/>
            </a:pPr>
            <a:r>
              <a:t/>
            </a:r>
            <a:endParaRPr sz="1700"/>
          </a:p>
          <a:p>
            <a:pPr indent="0" lvl="0" marL="0" rtl="0" algn="l">
              <a:lnSpc>
                <a:spcPct val="150000"/>
              </a:lnSpc>
              <a:spcBef>
                <a:spcPts val="0"/>
              </a:spcBef>
              <a:spcAft>
                <a:spcPts val="0"/>
              </a:spcAft>
              <a:buClr>
                <a:schemeClr val="dk1"/>
              </a:buClr>
              <a:buSzPts val="1100"/>
              <a:buFont typeface="Arial"/>
              <a:buNone/>
            </a:pPr>
            <a:r>
              <a:t/>
            </a:r>
            <a:endParaRPr sz="1700"/>
          </a:p>
        </p:txBody>
      </p:sp>
      <p:sp>
        <p:nvSpPr>
          <p:cNvPr id="932" name="Google Shape;932;p77"/>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0" st="0"/>
                                            </p:txEl>
                                          </p:spTgt>
                                        </p:tgtEl>
                                        <p:attrNameLst>
                                          <p:attrName>style.visibility</p:attrName>
                                        </p:attrNameLst>
                                      </p:cBhvr>
                                      <p:to>
                                        <p:strVal val="visible"/>
                                      </p:to>
                                    </p:set>
                                    <p:animEffect filter="fade" transition="in">
                                      <p:cBhvr>
                                        <p:cTn dur="1000"/>
                                        <p:tgtEl>
                                          <p:spTgt spid="9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1" st="1"/>
                                            </p:txEl>
                                          </p:spTgt>
                                        </p:tgtEl>
                                        <p:attrNameLst>
                                          <p:attrName>style.visibility</p:attrName>
                                        </p:attrNameLst>
                                      </p:cBhvr>
                                      <p:to>
                                        <p:strVal val="visible"/>
                                      </p:to>
                                    </p:set>
                                    <p:animEffect filter="fade" transition="in">
                                      <p:cBhvr>
                                        <p:cTn dur="1000"/>
                                        <p:tgtEl>
                                          <p:spTgt spid="9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2" st="2"/>
                                            </p:txEl>
                                          </p:spTgt>
                                        </p:tgtEl>
                                        <p:attrNameLst>
                                          <p:attrName>style.visibility</p:attrName>
                                        </p:attrNameLst>
                                      </p:cBhvr>
                                      <p:to>
                                        <p:strVal val="visible"/>
                                      </p:to>
                                    </p:set>
                                    <p:animEffect filter="fade" transition="in">
                                      <p:cBhvr>
                                        <p:cTn dur="1000"/>
                                        <p:tgtEl>
                                          <p:spTgt spid="9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3" st="3"/>
                                            </p:txEl>
                                          </p:spTgt>
                                        </p:tgtEl>
                                        <p:attrNameLst>
                                          <p:attrName>style.visibility</p:attrName>
                                        </p:attrNameLst>
                                      </p:cBhvr>
                                      <p:to>
                                        <p:strVal val="visible"/>
                                      </p:to>
                                    </p:set>
                                    <p:animEffect filter="fade" transition="in">
                                      <p:cBhvr>
                                        <p:cTn dur="1000"/>
                                        <p:tgtEl>
                                          <p:spTgt spid="9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4" st="4"/>
                                            </p:txEl>
                                          </p:spTgt>
                                        </p:tgtEl>
                                        <p:attrNameLst>
                                          <p:attrName>style.visibility</p:attrName>
                                        </p:attrNameLst>
                                      </p:cBhvr>
                                      <p:to>
                                        <p:strVal val="visible"/>
                                      </p:to>
                                    </p:set>
                                    <p:animEffect filter="fade" transition="in">
                                      <p:cBhvr>
                                        <p:cTn dur="1000"/>
                                        <p:tgtEl>
                                          <p:spTgt spid="9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5" st="5"/>
                                            </p:txEl>
                                          </p:spTgt>
                                        </p:tgtEl>
                                        <p:attrNameLst>
                                          <p:attrName>style.visibility</p:attrName>
                                        </p:attrNameLst>
                                      </p:cBhvr>
                                      <p:to>
                                        <p:strVal val="visible"/>
                                      </p:to>
                                    </p:set>
                                    <p:animEffect filter="fade" transition="in">
                                      <p:cBhvr>
                                        <p:cTn dur="1000"/>
                                        <p:tgtEl>
                                          <p:spTgt spid="9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6" st="6"/>
                                            </p:txEl>
                                          </p:spTgt>
                                        </p:tgtEl>
                                        <p:attrNameLst>
                                          <p:attrName>style.visibility</p:attrName>
                                        </p:attrNameLst>
                                      </p:cBhvr>
                                      <p:to>
                                        <p:strVal val="visible"/>
                                      </p:to>
                                    </p:set>
                                    <p:animEffect filter="fade" transition="in">
                                      <p:cBhvr>
                                        <p:cTn dur="1000"/>
                                        <p:tgtEl>
                                          <p:spTgt spid="9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7" st="7"/>
                                            </p:txEl>
                                          </p:spTgt>
                                        </p:tgtEl>
                                        <p:attrNameLst>
                                          <p:attrName>style.visibility</p:attrName>
                                        </p:attrNameLst>
                                      </p:cBhvr>
                                      <p:to>
                                        <p:strVal val="visible"/>
                                      </p:to>
                                    </p:set>
                                    <p:animEffect filter="fade" transition="in">
                                      <p:cBhvr>
                                        <p:cTn dur="1000"/>
                                        <p:tgtEl>
                                          <p:spTgt spid="9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xEl>
                                              <p:pRg end="8" st="8"/>
                                            </p:txEl>
                                          </p:spTgt>
                                        </p:tgtEl>
                                        <p:attrNameLst>
                                          <p:attrName>style.visibility</p:attrName>
                                        </p:attrNameLst>
                                      </p:cBhvr>
                                      <p:to>
                                        <p:strVal val="visible"/>
                                      </p:to>
                                    </p:set>
                                    <p:animEffect filter="fade" transition="in">
                                      <p:cBhvr>
                                        <p:cTn dur="1000"/>
                                        <p:tgtEl>
                                          <p:spTgt spid="93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1118200" y="350125"/>
            <a:ext cx="10360500" cy="9237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 </a:t>
            </a:r>
            <a:r>
              <a:rPr b="1" lang="fr-FR" sz="2800">
                <a:solidFill>
                  <a:schemeClr val="accent1"/>
                </a:solidFill>
              </a:rPr>
              <a:t>Objectif de</a:t>
            </a:r>
            <a:r>
              <a:rPr b="1" lang="fr-FR" sz="2800">
                <a:solidFill>
                  <a:schemeClr val="accent1"/>
                </a:solidFill>
              </a:rPr>
              <a:t> la sécurité</a:t>
            </a:r>
            <a:endParaRPr b="1" sz="4400">
              <a:solidFill>
                <a:schemeClr val="accent1"/>
              </a:solidFill>
            </a:endParaRPr>
          </a:p>
        </p:txBody>
      </p:sp>
      <p:sp>
        <p:nvSpPr>
          <p:cNvPr id="171" name="Google Shape;171;p24"/>
          <p:cNvSpPr txBox="1"/>
          <p:nvPr>
            <p:ph idx="1" type="body"/>
          </p:nvPr>
        </p:nvSpPr>
        <p:spPr>
          <a:xfrm>
            <a:off x="1486250" y="1563150"/>
            <a:ext cx="10093200" cy="5146500"/>
          </a:xfrm>
          <a:prstGeom prst="rect">
            <a:avLst/>
          </a:prstGeom>
        </p:spPr>
        <p:txBody>
          <a:bodyPr anchorCtr="0" anchor="t" bIns="60925" lIns="121875" spcFirstLastPara="1" rIns="121875" wrap="square" tIns="60925">
            <a:normAutofit fontScale="77500" lnSpcReduction="20000"/>
          </a:bodyPr>
          <a:lstStyle/>
          <a:p>
            <a:pPr indent="-114300" lvl="0" marL="171450" rtl="0" algn="l">
              <a:lnSpc>
                <a:spcPct val="142222"/>
              </a:lnSpc>
              <a:spcBef>
                <a:spcPts val="0"/>
              </a:spcBef>
              <a:spcAft>
                <a:spcPts val="0"/>
              </a:spcAft>
              <a:buNone/>
            </a:pPr>
            <a:r>
              <a:t/>
            </a:r>
            <a:endParaRPr sz="900">
              <a:solidFill>
                <a:srgbClr val="7F7F7F"/>
              </a:solidFill>
            </a:endParaRPr>
          </a:p>
          <a:p>
            <a:pPr indent="-378414" lvl="0" marL="457200" rtl="0" algn="just">
              <a:lnSpc>
                <a:spcPct val="142222"/>
              </a:lnSpc>
              <a:spcBef>
                <a:spcPts val="0"/>
              </a:spcBef>
              <a:spcAft>
                <a:spcPts val="0"/>
              </a:spcAft>
              <a:buSzPct val="100000"/>
              <a:buChar char="❖"/>
            </a:pPr>
            <a:r>
              <a:rPr lang="fr-FR" sz="3044"/>
              <a:t>La cybersécurité est un élément important des activités de toute organisation. </a:t>
            </a:r>
            <a:endParaRPr sz="3044"/>
          </a:p>
          <a:p>
            <a:pPr indent="0" lvl="0" marL="0" rtl="0" algn="just">
              <a:lnSpc>
                <a:spcPct val="142222"/>
              </a:lnSpc>
              <a:spcBef>
                <a:spcPts val="0"/>
              </a:spcBef>
              <a:spcAft>
                <a:spcPts val="0"/>
              </a:spcAft>
              <a:buNone/>
            </a:pPr>
            <a:r>
              <a:t/>
            </a:r>
            <a:endParaRPr sz="3044"/>
          </a:p>
          <a:p>
            <a:pPr indent="-378414" lvl="0" marL="457200" rtl="0" algn="just">
              <a:lnSpc>
                <a:spcPct val="142222"/>
              </a:lnSpc>
              <a:spcBef>
                <a:spcPts val="0"/>
              </a:spcBef>
              <a:spcAft>
                <a:spcPts val="0"/>
              </a:spcAft>
              <a:buSzPct val="100000"/>
              <a:buChar char="❖"/>
            </a:pPr>
            <a:r>
              <a:rPr lang="fr-FR" sz="3044"/>
              <a:t>L’objectif principal de la cybersécurité est de protéger les organisations contre les cyber-menaces et de garantir la confidentialité, l’intégrité et la disponibilité de leurs données et de leurs systèmes.</a:t>
            </a:r>
            <a:endParaRPr sz="3044"/>
          </a:p>
          <a:p>
            <a:pPr indent="0" lvl="0" marL="0" rtl="0" algn="just">
              <a:lnSpc>
                <a:spcPct val="142222"/>
              </a:lnSpc>
              <a:spcBef>
                <a:spcPts val="0"/>
              </a:spcBef>
              <a:spcAft>
                <a:spcPts val="0"/>
              </a:spcAft>
              <a:buNone/>
            </a:pPr>
            <a:r>
              <a:t/>
            </a:r>
            <a:endParaRPr/>
          </a:p>
          <a:p>
            <a:pPr indent="0" lvl="0" marL="0" rtl="0" algn="just">
              <a:lnSpc>
                <a:spcPct val="142222"/>
              </a:lnSpc>
              <a:spcBef>
                <a:spcPts val="0"/>
              </a:spcBef>
              <a:spcAft>
                <a:spcPts val="0"/>
              </a:spcAft>
              <a:buNone/>
            </a:pPr>
            <a:r>
              <a:t/>
            </a:r>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172" name="Google Shape;172;p24"/>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Effect filter="fade" transition="in">
                                      <p:cBhvr>
                                        <p:cTn dur="1000"/>
                                        <p:tgtEl>
                                          <p:spTgt spid="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animEffect filter="fade" transition="in">
                                      <p:cBhvr>
                                        <p:cTn dur="1000"/>
                                        <p:tgtEl>
                                          <p:spTgt spid="1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animEffect filter="fade" transition="in">
                                      <p:cBhvr>
                                        <p:cTn dur="1000"/>
                                        <p:tgtEl>
                                          <p:spTgt spid="1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animEffect filter="fade" transition="in">
                                      <p:cBhvr>
                                        <p:cTn dur="1000"/>
                                        <p:tgtEl>
                                          <p:spTgt spid="1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animEffect filter="fade" transition="in">
                                      <p:cBhvr>
                                        <p:cTn dur="1000"/>
                                        <p:tgtEl>
                                          <p:spTgt spid="1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7" st="7"/>
                                            </p:txEl>
                                          </p:spTgt>
                                        </p:tgtEl>
                                        <p:attrNameLst>
                                          <p:attrName>style.visibility</p:attrName>
                                        </p:attrNameLst>
                                      </p:cBhvr>
                                      <p:to>
                                        <p:strVal val="visible"/>
                                      </p:to>
                                    </p:set>
                                    <p:animEffect filter="fade" transition="in">
                                      <p:cBhvr>
                                        <p:cTn dur="1000"/>
                                        <p:tgtEl>
                                          <p:spTgt spid="1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8" st="8"/>
                                            </p:txEl>
                                          </p:spTgt>
                                        </p:tgtEl>
                                        <p:attrNameLst>
                                          <p:attrName>style.visibility</p:attrName>
                                        </p:attrNameLst>
                                      </p:cBhvr>
                                      <p:to>
                                        <p:strVal val="visible"/>
                                      </p:to>
                                    </p:set>
                                    <p:animEffect filter="fade" transition="in">
                                      <p:cBhvr>
                                        <p:cTn dur="1000"/>
                                        <p:tgtEl>
                                          <p:spTgt spid="1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9" st="9"/>
                                            </p:txEl>
                                          </p:spTgt>
                                        </p:tgtEl>
                                        <p:attrNameLst>
                                          <p:attrName>style.visibility</p:attrName>
                                        </p:attrNameLst>
                                      </p:cBhvr>
                                      <p:to>
                                        <p:strVal val="visible"/>
                                      </p:to>
                                    </p:set>
                                    <p:animEffect filter="fade" transition="in">
                                      <p:cBhvr>
                                        <p:cTn dur="1000"/>
                                        <p:tgtEl>
                                          <p:spTgt spid="17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8"/>
          <p:cNvSpPr txBox="1"/>
          <p:nvPr>
            <p:ph type="title"/>
          </p:nvPr>
        </p:nvSpPr>
        <p:spPr>
          <a:xfrm>
            <a:off x="1218958" y="299812"/>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6 - </a:t>
            </a:r>
            <a:r>
              <a:rPr b="1" lang="fr-FR">
                <a:solidFill>
                  <a:schemeClr val="accent1"/>
                </a:solidFill>
              </a:rPr>
              <a:t>Perspectives:</a:t>
            </a:r>
            <a:endParaRPr b="1" sz="4400">
              <a:solidFill>
                <a:schemeClr val="accent1"/>
              </a:solidFill>
            </a:endParaRPr>
          </a:p>
        </p:txBody>
      </p:sp>
      <p:sp>
        <p:nvSpPr>
          <p:cNvPr id="939" name="Google Shape;939;p78"/>
          <p:cNvSpPr txBox="1"/>
          <p:nvPr>
            <p:ph idx="1" type="body"/>
          </p:nvPr>
        </p:nvSpPr>
        <p:spPr>
          <a:xfrm>
            <a:off x="1322475" y="1324050"/>
            <a:ext cx="9543900" cy="4834800"/>
          </a:xfrm>
          <a:prstGeom prst="rect">
            <a:avLst/>
          </a:prstGeom>
        </p:spPr>
        <p:txBody>
          <a:bodyPr anchorCtr="0" anchor="t" bIns="60925" lIns="121875" spcFirstLastPara="1" rIns="121875" wrap="square" tIns="60925">
            <a:noAutofit/>
          </a:bodyPr>
          <a:lstStyle/>
          <a:p>
            <a:pPr indent="0" lvl="0" marL="0" rtl="0" algn="l">
              <a:lnSpc>
                <a:spcPct val="150000"/>
              </a:lnSpc>
              <a:spcBef>
                <a:spcPts val="0"/>
              </a:spcBef>
              <a:spcAft>
                <a:spcPts val="0"/>
              </a:spcAft>
              <a:buNone/>
            </a:pPr>
            <a:r>
              <a:t/>
            </a:r>
            <a:endParaRPr b="1" sz="2400" u="sng">
              <a:solidFill>
                <a:srgbClr val="5B9BD5"/>
              </a:solidFill>
            </a:endParaRPr>
          </a:p>
          <a:p>
            <a:pPr indent="-368300" lvl="1" marL="914400" rtl="0" algn="l">
              <a:lnSpc>
                <a:spcPct val="150000"/>
              </a:lnSpc>
              <a:spcBef>
                <a:spcPts val="0"/>
              </a:spcBef>
              <a:spcAft>
                <a:spcPts val="0"/>
              </a:spcAft>
              <a:buSzPts val="2200"/>
              <a:buChar char="➢"/>
            </a:pPr>
            <a:r>
              <a:rPr lang="fr-FR" sz="2200"/>
              <a:t>Explorez d’autres techniques différentes pour résoudre le problème des données déséquilibrées.</a:t>
            </a:r>
            <a:endParaRPr sz="2200"/>
          </a:p>
          <a:p>
            <a:pPr indent="-368300" lvl="1" marL="914400" rtl="0" algn="l">
              <a:lnSpc>
                <a:spcPct val="150000"/>
              </a:lnSpc>
              <a:spcBef>
                <a:spcPts val="0"/>
              </a:spcBef>
              <a:spcAft>
                <a:spcPts val="0"/>
              </a:spcAft>
              <a:buSzPts val="2200"/>
              <a:buChar char="➢"/>
            </a:pPr>
            <a:r>
              <a:rPr lang="fr-FR" sz="2200"/>
              <a:t>Intégrer de modèles et d'algorithmes d'IA supplémentaires pour améliorer les performances.</a:t>
            </a:r>
            <a:endParaRPr sz="2200"/>
          </a:p>
          <a:p>
            <a:pPr indent="-368300" lvl="1" marL="914400" rtl="0" algn="l">
              <a:lnSpc>
                <a:spcPct val="150000"/>
              </a:lnSpc>
              <a:spcBef>
                <a:spcPts val="0"/>
              </a:spcBef>
              <a:spcAft>
                <a:spcPts val="0"/>
              </a:spcAft>
              <a:buSzPts val="2200"/>
              <a:buChar char="➢"/>
            </a:pPr>
            <a:r>
              <a:rPr lang="fr-FR" sz="2200"/>
              <a:t>Poursuivre l'exploration des techniques de XAI et de leur application dans l'IDS.</a:t>
            </a:r>
            <a:endParaRPr sz="2200"/>
          </a:p>
          <a:p>
            <a:pPr indent="-368300" lvl="1" marL="914400" rtl="0" algn="l">
              <a:lnSpc>
                <a:spcPct val="150000"/>
              </a:lnSpc>
              <a:spcBef>
                <a:spcPts val="0"/>
              </a:spcBef>
              <a:spcAft>
                <a:spcPts val="0"/>
              </a:spcAft>
              <a:buSzPts val="2200"/>
              <a:buChar char="➢"/>
            </a:pPr>
            <a:r>
              <a:rPr lang="fr-FR" sz="2200"/>
              <a:t>Créer notre propre algorithme XAI.</a:t>
            </a:r>
            <a:endParaRPr sz="2200"/>
          </a:p>
          <a:p>
            <a:pPr indent="0" lvl="0" marL="0" rtl="0" algn="l">
              <a:lnSpc>
                <a:spcPct val="150000"/>
              </a:lnSpc>
              <a:spcBef>
                <a:spcPts val="0"/>
              </a:spcBef>
              <a:spcAft>
                <a:spcPts val="0"/>
              </a:spcAft>
              <a:buClr>
                <a:schemeClr val="dk1"/>
              </a:buClr>
              <a:buSzPts val="1100"/>
              <a:buFont typeface="Arial"/>
              <a:buNone/>
            </a:pPr>
            <a:r>
              <a:t/>
            </a:r>
            <a:endParaRPr/>
          </a:p>
        </p:txBody>
      </p:sp>
      <p:sp>
        <p:nvSpPr>
          <p:cNvPr id="940" name="Google Shape;940;p78"/>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xEl>
                                              <p:pRg end="0" st="0"/>
                                            </p:txEl>
                                          </p:spTgt>
                                        </p:tgtEl>
                                        <p:attrNameLst>
                                          <p:attrName>style.visibility</p:attrName>
                                        </p:attrNameLst>
                                      </p:cBhvr>
                                      <p:to>
                                        <p:strVal val="visible"/>
                                      </p:to>
                                    </p:set>
                                    <p:animEffect filter="fade" transition="in">
                                      <p:cBhvr>
                                        <p:cTn dur="1000"/>
                                        <p:tgtEl>
                                          <p:spTgt spid="9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xEl>
                                              <p:pRg end="1" st="1"/>
                                            </p:txEl>
                                          </p:spTgt>
                                        </p:tgtEl>
                                        <p:attrNameLst>
                                          <p:attrName>style.visibility</p:attrName>
                                        </p:attrNameLst>
                                      </p:cBhvr>
                                      <p:to>
                                        <p:strVal val="visible"/>
                                      </p:to>
                                    </p:set>
                                    <p:animEffect filter="fade" transition="in">
                                      <p:cBhvr>
                                        <p:cTn dur="1000"/>
                                        <p:tgtEl>
                                          <p:spTgt spid="9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xEl>
                                              <p:pRg end="2" st="2"/>
                                            </p:txEl>
                                          </p:spTgt>
                                        </p:tgtEl>
                                        <p:attrNameLst>
                                          <p:attrName>style.visibility</p:attrName>
                                        </p:attrNameLst>
                                      </p:cBhvr>
                                      <p:to>
                                        <p:strVal val="visible"/>
                                      </p:to>
                                    </p:set>
                                    <p:animEffect filter="fade" transition="in">
                                      <p:cBhvr>
                                        <p:cTn dur="1000"/>
                                        <p:tgtEl>
                                          <p:spTgt spid="9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xEl>
                                              <p:pRg end="3" st="3"/>
                                            </p:txEl>
                                          </p:spTgt>
                                        </p:tgtEl>
                                        <p:attrNameLst>
                                          <p:attrName>style.visibility</p:attrName>
                                        </p:attrNameLst>
                                      </p:cBhvr>
                                      <p:to>
                                        <p:strVal val="visible"/>
                                      </p:to>
                                    </p:set>
                                    <p:animEffect filter="fade" transition="in">
                                      <p:cBhvr>
                                        <p:cTn dur="1000"/>
                                        <p:tgtEl>
                                          <p:spTgt spid="9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xEl>
                                              <p:pRg end="4" st="4"/>
                                            </p:txEl>
                                          </p:spTgt>
                                        </p:tgtEl>
                                        <p:attrNameLst>
                                          <p:attrName>style.visibility</p:attrName>
                                        </p:attrNameLst>
                                      </p:cBhvr>
                                      <p:to>
                                        <p:strVal val="visible"/>
                                      </p:to>
                                    </p:set>
                                    <p:animEffect filter="fade" transition="in">
                                      <p:cBhvr>
                                        <p:cTn dur="1000"/>
                                        <p:tgtEl>
                                          <p:spTgt spid="9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xEl>
                                              <p:pRg end="5" st="5"/>
                                            </p:txEl>
                                          </p:spTgt>
                                        </p:tgtEl>
                                        <p:attrNameLst>
                                          <p:attrName>style.visibility</p:attrName>
                                        </p:attrNameLst>
                                      </p:cBhvr>
                                      <p:to>
                                        <p:strVal val="visible"/>
                                      </p:to>
                                    </p:set>
                                    <p:animEffect filter="fade" transition="in">
                                      <p:cBhvr>
                                        <p:cTn dur="1000"/>
                                        <p:tgtEl>
                                          <p:spTgt spid="9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9"/>
          <p:cNvSpPr txBox="1"/>
          <p:nvPr/>
        </p:nvSpPr>
        <p:spPr>
          <a:xfrm>
            <a:off x="3170913" y="3028800"/>
            <a:ext cx="584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FR" sz="4000">
                <a:solidFill>
                  <a:schemeClr val="accent1"/>
                </a:solidFill>
                <a:latin typeface="Calibri"/>
                <a:ea typeface="Calibri"/>
                <a:cs typeface="Calibri"/>
                <a:sym typeface="Calibri"/>
              </a:rPr>
              <a:t>Merci pour votre attention</a:t>
            </a:r>
            <a:endParaRPr b="1" sz="4000">
              <a:solidFill>
                <a:schemeClr val="accent1"/>
              </a:solidFill>
              <a:latin typeface="Calibri"/>
              <a:ea typeface="Calibri"/>
              <a:cs typeface="Calibri"/>
              <a:sym typeface="Calibri"/>
            </a:endParaRPr>
          </a:p>
        </p:txBody>
      </p:sp>
      <p:sp>
        <p:nvSpPr>
          <p:cNvPr id="947" name="Google Shape;947;p79"/>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0"/>
          <p:cNvSpPr txBox="1"/>
          <p:nvPr/>
        </p:nvSpPr>
        <p:spPr>
          <a:xfrm>
            <a:off x="3170913" y="3028800"/>
            <a:ext cx="5847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FR" sz="4000">
                <a:solidFill>
                  <a:schemeClr val="accent1"/>
                </a:solidFill>
                <a:latin typeface="Calibri"/>
                <a:ea typeface="Calibri"/>
                <a:cs typeface="Calibri"/>
                <a:sym typeface="Calibri"/>
              </a:rPr>
              <a:t>Questions?</a:t>
            </a:r>
            <a:endParaRPr b="1" sz="4000">
              <a:solidFill>
                <a:schemeClr val="accent1"/>
              </a:solidFill>
              <a:latin typeface="Calibri"/>
              <a:ea typeface="Calibri"/>
              <a:cs typeface="Calibri"/>
              <a:sym typeface="Calibri"/>
            </a:endParaRPr>
          </a:p>
        </p:txBody>
      </p:sp>
      <p:sp>
        <p:nvSpPr>
          <p:cNvPr id="954" name="Google Shape;954;p80"/>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1218883" y="274637"/>
            <a:ext cx="10360500" cy="1224000"/>
          </a:xfrm>
          <a:prstGeom prst="rect">
            <a:avLst/>
          </a:prstGeom>
        </p:spPr>
        <p:txBody>
          <a:bodyPr anchorCtr="0" anchor="b" bIns="60925" lIns="121875" spcFirstLastPara="1" rIns="121875" wrap="square" tIns="60925">
            <a:normAutofit/>
          </a:bodyPr>
          <a:lstStyle/>
          <a:p>
            <a:pPr indent="0" lvl="0" marL="0" rtl="0" algn="l">
              <a:lnSpc>
                <a:spcPct val="150000"/>
              </a:lnSpc>
              <a:spcBef>
                <a:spcPts val="0"/>
              </a:spcBef>
              <a:spcAft>
                <a:spcPts val="0"/>
              </a:spcAft>
              <a:buNone/>
            </a:pPr>
            <a:r>
              <a:rPr b="1" lang="fr-FR">
                <a:solidFill>
                  <a:schemeClr val="accent1"/>
                </a:solidFill>
              </a:rPr>
              <a:t>2 - Sécurité Informatique et IDS</a:t>
            </a:r>
            <a:endParaRPr b="1" sz="4400">
              <a:solidFill>
                <a:schemeClr val="accent1"/>
              </a:solidFill>
            </a:endParaRPr>
          </a:p>
        </p:txBody>
      </p:sp>
      <p:sp>
        <p:nvSpPr>
          <p:cNvPr id="179" name="Google Shape;179;p25"/>
          <p:cNvSpPr txBox="1"/>
          <p:nvPr>
            <p:ph idx="1" type="body"/>
          </p:nvPr>
        </p:nvSpPr>
        <p:spPr>
          <a:xfrm>
            <a:off x="2035550" y="1701800"/>
            <a:ext cx="9543900" cy="4462200"/>
          </a:xfrm>
          <a:prstGeom prst="rect">
            <a:avLst/>
          </a:prstGeom>
        </p:spPr>
        <p:txBody>
          <a:bodyPr anchorCtr="0" anchor="t" bIns="60925" lIns="121875" spcFirstLastPara="1" rIns="121875" wrap="square" tIns="60925">
            <a:normAutofit/>
          </a:bodyPr>
          <a:lstStyle/>
          <a:p>
            <a:pPr indent="-114300" lvl="0" marL="171450" rtl="0" algn="l">
              <a:lnSpc>
                <a:spcPct val="142222"/>
              </a:lnSpc>
              <a:spcBef>
                <a:spcPts val="0"/>
              </a:spcBef>
              <a:spcAft>
                <a:spcPts val="0"/>
              </a:spcAft>
              <a:buNone/>
            </a:pPr>
            <a:r>
              <a:t/>
            </a:r>
            <a:endParaRPr sz="900">
              <a:solidFill>
                <a:srgbClr val="7F7F7F"/>
              </a:solidFill>
            </a:endParaRPr>
          </a:p>
          <a:p>
            <a:pPr indent="-292100" lvl="0" marL="171450" rtl="0" algn="l">
              <a:lnSpc>
                <a:spcPct val="142222"/>
              </a:lnSpc>
              <a:spcBef>
                <a:spcPts val="0"/>
              </a:spcBef>
              <a:spcAft>
                <a:spcPts val="0"/>
              </a:spcAft>
              <a:buClr>
                <a:schemeClr val="lt1"/>
              </a:buClr>
              <a:buSzPts val="2800"/>
              <a:buAutoNum type="arabicPeriod"/>
            </a:pPr>
            <a:r>
              <a:rPr lang="fr-FR"/>
              <a:t>Introduction à la sécurité</a:t>
            </a:r>
            <a:endParaRPr/>
          </a:p>
          <a:p>
            <a:pPr indent="-292100" lvl="0" marL="171450" rtl="0" algn="l">
              <a:lnSpc>
                <a:spcPct val="142222"/>
              </a:lnSpc>
              <a:spcBef>
                <a:spcPts val="0"/>
              </a:spcBef>
              <a:spcAft>
                <a:spcPts val="0"/>
              </a:spcAft>
              <a:buClr>
                <a:srgbClr val="5B9BD5"/>
              </a:buClr>
              <a:buSzPts val="2800"/>
              <a:buAutoNum type="arabicPeriod"/>
            </a:pPr>
            <a:r>
              <a:rPr b="1" lang="fr-FR">
                <a:solidFill>
                  <a:srgbClr val="5B9BD5"/>
                </a:solidFill>
              </a:rPr>
              <a:t>Les différents types d'attaque</a:t>
            </a:r>
            <a:endParaRPr b="1">
              <a:solidFill>
                <a:srgbClr val="5B9BD5"/>
              </a:solidFill>
              <a:latin typeface="Arial"/>
              <a:ea typeface="Arial"/>
              <a:cs typeface="Arial"/>
              <a:sym typeface="Arial"/>
            </a:endParaRPr>
          </a:p>
          <a:p>
            <a:pPr indent="-292100" lvl="0" marL="171450" rtl="0" algn="l">
              <a:lnSpc>
                <a:spcPct val="142222"/>
              </a:lnSpc>
              <a:spcBef>
                <a:spcPts val="0"/>
              </a:spcBef>
              <a:spcAft>
                <a:spcPts val="0"/>
              </a:spcAft>
              <a:buClr>
                <a:schemeClr val="lt1"/>
              </a:buClr>
              <a:buSzPts val="2800"/>
              <a:buAutoNum type="arabicPeriod"/>
            </a:pPr>
            <a:r>
              <a:rPr lang="fr-FR"/>
              <a:t>Comprendre les systèmes de détection d’intrusion</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0" lvl="0" marL="457200" rtl="0" algn="l">
              <a:lnSpc>
                <a:spcPct val="142222"/>
              </a:lnSpc>
              <a:spcBef>
                <a:spcPts val="0"/>
              </a:spcBef>
              <a:spcAft>
                <a:spcPts val="0"/>
              </a:spcAft>
              <a:buNone/>
            </a:pPr>
            <a:r>
              <a:t/>
            </a:r>
            <a:endParaRPr>
              <a:latin typeface="Arial"/>
              <a:ea typeface="Arial"/>
              <a:cs typeface="Arial"/>
              <a:sym typeface="Arial"/>
            </a:endParaRPr>
          </a:p>
          <a:p>
            <a:pPr indent="-114300" lvl="0" marL="171450" rtl="0" algn="l">
              <a:lnSpc>
                <a:spcPct val="142222"/>
              </a:lnSpc>
              <a:spcBef>
                <a:spcPts val="0"/>
              </a:spcBef>
              <a:spcAft>
                <a:spcPts val="0"/>
              </a:spcAft>
              <a:buNone/>
            </a:pPr>
            <a:r>
              <a:t/>
            </a:r>
            <a:endParaRPr sz="900">
              <a:solidFill>
                <a:srgbClr val="7F7F7F"/>
              </a:solidFill>
              <a:latin typeface="Lato"/>
              <a:ea typeface="Lato"/>
              <a:cs typeface="Lato"/>
              <a:sym typeface="Lato"/>
            </a:endParaRPr>
          </a:p>
          <a:p>
            <a:pPr indent="0" lvl="0" marL="0" rtl="0" algn="l">
              <a:spcBef>
                <a:spcPts val="1600"/>
              </a:spcBef>
              <a:spcAft>
                <a:spcPts val="0"/>
              </a:spcAft>
              <a:buNone/>
            </a:pPr>
            <a:r>
              <a:t/>
            </a:r>
            <a:endParaRPr/>
          </a:p>
        </p:txBody>
      </p:sp>
      <p:sp>
        <p:nvSpPr>
          <p:cNvPr id="180" name="Google Shape;180;p25"/>
          <p:cNvSpPr txBox="1"/>
          <p:nvPr>
            <p:ph idx="12" type="sldNum"/>
          </p:nvPr>
        </p:nvSpPr>
        <p:spPr>
          <a:xfrm>
            <a:off x="10563649" y="6356352"/>
            <a:ext cx="1015800" cy="365100"/>
          </a:xfrm>
          <a:prstGeom prst="rect">
            <a:avLst/>
          </a:prstGeom>
        </p:spPr>
        <p:txBody>
          <a:bodyPr anchorCtr="0" anchor="ctr" bIns="60925" lIns="121875" spcFirstLastPara="1" rIns="121875" wrap="square" tIns="60925">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10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1000"/>
                                        <p:tgtEl>
                                          <p:spTgt spid="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Effect filter="fade" transition="in">
                                      <p:cBhvr>
                                        <p:cTn dur="1000"/>
                                        <p:tgtEl>
                                          <p:spTgt spid="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Effect filter="fade" transition="in">
                                      <p:cBhvr>
                                        <p:cTn dur="1000"/>
                                        <p:tgtEl>
                                          <p:spTgt spid="1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4" st="4"/>
                                            </p:txEl>
                                          </p:spTgt>
                                        </p:tgtEl>
                                        <p:attrNameLst>
                                          <p:attrName>style.visibility</p:attrName>
                                        </p:attrNameLst>
                                      </p:cBhvr>
                                      <p:to>
                                        <p:strVal val="visible"/>
                                      </p:to>
                                    </p:set>
                                    <p:animEffect filter="fade" transition="in">
                                      <p:cBhvr>
                                        <p:cTn dur="1000"/>
                                        <p:tgtEl>
                                          <p:spTgt spid="1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5" st="5"/>
                                            </p:txEl>
                                          </p:spTgt>
                                        </p:tgtEl>
                                        <p:attrNameLst>
                                          <p:attrName>style.visibility</p:attrName>
                                        </p:attrNameLst>
                                      </p:cBhvr>
                                      <p:to>
                                        <p:strVal val="visible"/>
                                      </p:to>
                                    </p:set>
                                    <p:animEffect filter="fade" transition="in">
                                      <p:cBhvr>
                                        <p:cTn dur="1000"/>
                                        <p:tgtEl>
                                          <p:spTgt spid="1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6" st="6"/>
                                            </p:txEl>
                                          </p:spTgt>
                                        </p:tgtEl>
                                        <p:attrNameLst>
                                          <p:attrName>style.visibility</p:attrName>
                                        </p:attrNameLst>
                                      </p:cBhvr>
                                      <p:to>
                                        <p:strVal val="visible"/>
                                      </p:to>
                                    </p:set>
                                    <p:animEffect filter="fade" transition="in">
                                      <p:cBhvr>
                                        <p:cTn dur="1000"/>
                                        <p:tgtEl>
                                          <p:spTgt spid="1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7" st="7"/>
                                            </p:txEl>
                                          </p:spTgt>
                                        </p:tgtEl>
                                        <p:attrNameLst>
                                          <p:attrName>style.visibility</p:attrName>
                                        </p:attrNameLst>
                                      </p:cBhvr>
                                      <p:to>
                                        <p:strVal val="visible"/>
                                      </p:to>
                                    </p:set>
                                    <p:animEffect filter="fade" transition="in">
                                      <p:cBhvr>
                                        <p:cTn dur="1000"/>
                                        <p:tgtEl>
                                          <p:spTgt spid="17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2779950" y="362950"/>
            <a:ext cx="6107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200">
                <a:solidFill>
                  <a:schemeClr val="accent1"/>
                </a:solidFill>
                <a:latin typeface="Lato"/>
                <a:ea typeface="Lato"/>
                <a:cs typeface="Lato"/>
                <a:sym typeface="Lato"/>
              </a:rPr>
              <a:t>Les différents types d'attaque</a:t>
            </a:r>
            <a:endParaRPr b="1" sz="3200">
              <a:solidFill>
                <a:schemeClr val="accent1"/>
              </a:solidFill>
              <a:latin typeface="Lato"/>
              <a:ea typeface="Lato"/>
              <a:cs typeface="Lato"/>
              <a:sym typeface="Lato"/>
            </a:endParaRPr>
          </a:p>
        </p:txBody>
      </p:sp>
      <p:sp>
        <p:nvSpPr>
          <p:cNvPr id="186" name="Google Shape;186;p26"/>
          <p:cNvSpPr txBox="1"/>
          <p:nvPr/>
        </p:nvSpPr>
        <p:spPr>
          <a:xfrm>
            <a:off x="1716650" y="1237525"/>
            <a:ext cx="8755500" cy="2058900"/>
          </a:xfrm>
          <a:prstGeom prst="rect">
            <a:avLst/>
          </a:prstGeom>
          <a:noFill/>
          <a:ln>
            <a:noFill/>
          </a:ln>
        </p:spPr>
        <p:txBody>
          <a:bodyPr anchorCtr="0" anchor="t" bIns="45700" lIns="91425" spcFirstLastPara="1" rIns="91425" wrap="square" tIns="45700">
            <a:noAutofit/>
          </a:bodyPr>
          <a:lstStyle/>
          <a:p>
            <a:pPr indent="0" lvl="0" marL="0" marR="0" rtl="0" algn="just">
              <a:lnSpc>
                <a:spcPct val="160000"/>
              </a:lnSpc>
              <a:spcBef>
                <a:spcPts val="0"/>
              </a:spcBef>
              <a:spcAft>
                <a:spcPts val="0"/>
              </a:spcAft>
              <a:buNone/>
            </a:pPr>
            <a:r>
              <a:rPr lang="fr-FR" sz="1700">
                <a:solidFill>
                  <a:schemeClr val="lt1"/>
                </a:solidFill>
                <a:latin typeface="Lato"/>
                <a:ea typeface="Lato"/>
                <a:cs typeface="Lato"/>
                <a:sym typeface="Lato"/>
              </a:rPr>
              <a:t>Il</a:t>
            </a:r>
            <a:r>
              <a:rPr lang="fr-FR" sz="1700">
                <a:solidFill>
                  <a:schemeClr val="lt1"/>
                </a:solidFill>
                <a:latin typeface="Lato"/>
                <a:ea typeface="Lato"/>
                <a:cs typeface="Lato"/>
                <a:sym typeface="Lato"/>
              </a:rPr>
              <a:t> existe deux grands types d’attaques de réseau : les attaques</a:t>
            </a:r>
            <a:r>
              <a:rPr lang="fr-FR" sz="1700">
                <a:solidFill>
                  <a:schemeClr val="accent1"/>
                </a:solidFill>
                <a:latin typeface="Lato"/>
                <a:ea typeface="Lato"/>
                <a:cs typeface="Lato"/>
                <a:sym typeface="Lato"/>
              </a:rPr>
              <a:t> passives</a:t>
            </a:r>
            <a:r>
              <a:rPr lang="fr-FR" sz="1700">
                <a:solidFill>
                  <a:schemeClr val="lt1"/>
                </a:solidFill>
                <a:latin typeface="Lato"/>
                <a:ea typeface="Lato"/>
                <a:cs typeface="Lato"/>
                <a:sym typeface="Lato"/>
              </a:rPr>
              <a:t> et les attaques </a:t>
            </a:r>
            <a:r>
              <a:rPr lang="fr-FR" sz="1700">
                <a:solidFill>
                  <a:schemeClr val="accent1"/>
                </a:solidFill>
                <a:latin typeface="Lato"/>
                <a:ea typeface="Lato"/>
                <a:cs typeface="Lato"/>
                <a:sym typeface="Lato"/>
              </a:rPr>
              <a:t>actives</a:t>
            </a:r>
            <a:r>
              <a:rPr lang="fr-FR" sz="1700">
                <a:solidFill>
                  <a:schemeClr val="lt1"/>
                </a:solidFill>
                <a:latin typeface="Lato"/>
                <a:ea typeface="Lato"/>
                <a:cs typeface="Lato"/>
                <a:sym typeface="Lato"/>
              </a:rPr>
              <a:t>. Dans les attaques de réseau passives, les parties malveillantes obtiennent un accès non autorisé aux réseaux, surveillent et volent des données privées sans apporter de modifications. Les attaques de réseau actives impliquent la modification, le cryptage ou l’altération des données.</a:t>
            </a:r>
            <a:endParaRPr sz="1700">
              <a:solidFill>
                <a:schemeClr val="lt1"/>
              </a:solidFill>
              <a:latin typeface="Lato"/>
              <a:ea typeface="Lato"/>
              <a:cs typeface="Lato"/>
              <a:sym typeface="Lato"/>
            </a:endParaRPr>
          </a:p>
        </p:txBody>
      </p:sp>
      <p:sp>
        <p:nvSpPr>
          <p:cNvPr id="187" name="Google Shape;187;p26"/>
          <p:cNvSpPr/>
          <p:nvPr/>
        </p:nvSpPr>
        <p:spPr>
          <a:xfrm>
            <a:off x="117200" y="3562175"/>
            <a:ext cx="2304900" cy="2643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26"/>
          <p:cNvSpPr/>
          <p:nvPr/>
        </p:nvSpPr>
        <p:spPr>
          <a:xfrm>
            <a:off x="2529600" y="3562224"/>
            <a:ext cx="2304900" cy="2643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26"/>
          <p:cNvSpPr/>
          <p:nvPr/>
        </p:nvSpPr>
        <p:spPr>
          <a:xfrm>
            <a:off x="7354375" y="3562325"/>
            <a:ext cx="2304900" cy="2643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26"/>
          <p:cNvSpPr/>
          <p:nvPr/>
        </p:nvSpPr>
        <p:spPr>
          <a:xfrm>
            <a:off x="9766775" y="3562175"/>
            <a:ext cx="2304900" cy="2643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26"/>
          <p:cNvSpPr txBox="1"/>
          <p:nvPr/>
        </p:nvSpPr>
        <p:spPr>
          <a:xfrm>
            <a:off x="395213" y="5230820"/>
            <a:ext cx="18042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rgbClr val="3F3F3F"/>
                </a:solidFill>
                <a:latin typeface="Lato"/>
                <a:ea typeface="Lato"/>
                <a:cs typeface="Lato"/>
                <a:sym typeface="Lato"/>
              </a:rPr>
              <a:t>Phishing</a:t>
            </a:r>
            <a:endParaRPr b="1" sz="1600">
              <a:solidFill>
                <a:srgbClr val="3F3F3F"/>
              </a:solidFill>
              <a:latin typeface="Lato"/>
              <a:ea typeface="Lato"/>
              <a:cs typeface="Lato"/>
              <a:sym typeface="Lato"/>
            </a:endParaRPr>
          </a:p>
        </p:txBody>
      </p:sp>
      <p:sp>
        <p:nvSpPr>
          <p:cNvPr id="192" name="Google Shape;192;p26"/>
          <p:cNvSpPr txBox="1"/>
          <p:nvPr/>
        </p:nvSpPr>
        <p:spPr>
          <a:xfrm>
            <a:off x="2779948" y="5230821"/>
            <a:ext cx="18042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rgbClr val="3F3F3F"/>
                </a:solidFill>
                <a:latin typeface="Lato"/>
                <a:ea typeface="Lato"/>
                <a:cs typeface="Lato"/>
                <a:sym typeface="Lato"/>
              </a:rPr>
              <a:t>DoS</a:t>
            </a:r>
            <a:endParaRPr b="1" sz="1600">
              <a:solidFill>
                <a:srgbClr val="3F3F3F"/>
              </a:solidFill>
              <a:latin typeface="Lato"/>
              <a:ea typeface="Lato"/>
              <a:cs typeface="Lato"/>
              <a:sym typeface="Lato"/>
            </a:endParaRPr>
          </a:p>
        </p:txBody>
      </p:sp>
      <p:sp>
        <p:nvSpPr>
          <p:cNvPr id="193" name="Google Shape;193;p26"/>
          <p:cNvSpPr txBox="1"/>
          <p:nvPr/>
        </p:nvSpPr>
        <p:spPr>
          <a:xfrm>
            <a:off x="7604717" y="5230819"/>
            <a:ext cx="18042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rgbClr val="3F3F3F"/>
                </a:solidFill>
                <a:latin typeface="Lato"/>
                <a:ea typeface="Lato"/>
                <a:cs typeface="Lato"/>
                <a:sym typeface="Lato"/>
              </a:rPr>
              <a:t>SQL injection</a:t>
            </a:r>
            <a:endParaRPr b="1" sz="1600">
              <a:solidFill>
                <a:srgbClr val="3F3F3F"/>
              </a:solidFill>
              <a:latin typeface="Lato"/>
              <a:ea typeface="Lato"/>
              <a:cs typeface="Lato"/>
              <a:sym typeface="Lato"/>
            </a:endParaRPr>
          </a:p>
        </p:txBody>
      </p:sp>
      <p:sp>
        <p:nvSpPr>
          <p:cNvPr id="194" name="Google Shape;194;p26"/>
          <p:cNvSpPr txBox="1"/>
          <p:nvPr/>
        </p:nvSpPr>
        <p:spPr>
          <a:xfrm>
            <a:off x="9711446" y="5230820"/>
            <a:ext cx="2304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rgbClr val="3F3F3F"/>
                </a:solidFill>
                <a:latin typeface="Lato"/>
                <a:ea typeface="Lato"/>
                <a:cs typeface="Lato"/>
                <a:sym typeface="Lato"/>
              </a:rPr>
              <a:t>Cross-Site Scripting</a:t>
            </a:r>
            <a:endParaRPr b="1" sz="1600">
              <a:solidFill>
                <a:srgbClr val="3F3F3F"/>
              </a:solidFill>
              <a:latin typeface="Lato"/>
              <a:ea typeface="Lato"/>
              <a:cs typeface="Lato"/>
              <a:sym typeface="Lato"/>
            </a:endParaRPr>
          </a:p>
        </p:txBody>
      </p:sp>
      <p:sp>
        <p:nvSpPr>
          <p:cNvPr id="195" name="Google Shape;195;p26"/>
          <p:cNvSpPr/>
          <p:nvPr/>
        </p:nvSpPr>
        <p:spPr>
          <a:xfrm>
            <a:off x="4941975" y="3562201"/>
            <a:ext cx="2304900" cy="2643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26"/>
          <p:cNvSpPr txBox="1"/>
          <p:nvPr/>
        </p:nvSpPr>
        <p:spPr>
          <a:xfrm>
            <a:off x="5164668" y="5230821"/>
            <a:ext cx="18042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600">
                <a:solidFill>
                  <a:srgbClr val="3F3F3F"/>
                </a:solidFill>
                <a:latin typeface="Lato"/>
                <a:ea typeface="Lato"/>
                <a:cs typeface="Lato"/>
                <a:sym typeface="Lato"/>
              </a:rPr>
              <a:t>Malware</a:t>
            </a:r>
            <a:endParaRPr b="1" sz="1600">
              <a:solidFill>
                <a:srgbClr val="3F3F3F"/>
              </a:solidFill>
              <a:latin typeface="Lato"/>
              <a:ea typeface="Lato"/>
              <a:cs typeface="Lato"/>
              <a:sym typeface="Lato"/>
            </a:endParaRPr>
          </a:p>
        </p:txBody>
      </p:sp>
      <p:pic>
        <p:nvPicPr>
          <p:cNvPr id="197" name="Google Shape;197;p26"/>
          <p:cNvPicPr preferRelativeResize="0"/>
          <p:nvPr/>
        </p:nvPicPr>
        <p:blipFill rotWithShape="1">
          <a:blip r:embed="rId3">
            <a:alphaModFix/>
          </a:blip>
          <a:srcRect b="0" l="0" r="0" t="0"/>
          <a:stretch/>
        </p:blipFill>
        <p:spPr>
          <a:xfrm>
            <a:off x="145757" y="3562225"/>
            <a:ext cx="2303127" cy="1295508"/>
          </a:xfrm>
          <a:prstGeom prst="rect">
            <a:avLst/>
          </a:prstGeom>
          <a:noFill/>
          <a:ln>
            <a:noFill/>
          </a:ln>
        </p:spPr>
      </p:pic>
      <p:sp>
        <p:nvSpPr>
          <p:cNvPr id="198" name="Google Shape;198;p26"/>
          <p:cNvSpPr/>
          <p:nvPr/>
        </p:nvSpPr>
        <p:spPr>
          <a:xfrm>
            <a:off x="2529605" y="3562137"/>
            <a:ext cx="2304900" cy="1295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9" name="Google Shape;199;p26"/>
          <p:cNvPicPr preferRelativeResize="0"/>
          <p:nvPr/>
        </p:nvPicPr>
        <p:blipFill rotWithShape="1">
          <a:blip r:embed="rId4">
            <a:alphaModFix/>
          </a:blip>
          <a:srcRect b="0" l="0" r="0" t="0"/>
          <a:stretch/>
        </p:blipFill>
        <p:spPr>
          <a:xfrm>
            <a:off x="2865860" y="3562225"/>
            <a:ext cx="1632341" cy="1295509"/>
          </a:xfrm>
          <a:prstGeom prst="rect">
            <a:avLst/>
          </a:prstGeom>
          <a:noFill/>
          <a:ln>
            <a:noFill/>
          </a:ln>
        </p:spPr>
      </p:pic>
      <p:sp>
        <p:nvSpPr>
          <p:cNvPr id="200" name="Google Shape;200;p26"/>
          <p:cNvSpPr/>
          <p:nvPr/>
        </p:nvSpPr>
        <p:spPr>
          <a:xfrm>
            <a:off x="4941975" y="3637801"/>
            <a:ext cx="2304900" cy="502800"/>
          </a:xfrm>
          <a:prstGeom prst="rect">
            <a:avLst/>
          </a:prstGeom>
          <a:solidFill>
            <a:srgbClr val="FFF9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1" name="Google Shape;201;p26"/>
          <p:cNvPicPr preferRelativeResize="0"/>
          <p:nvPr/>
        </p:nvPicPr>
        <p:blipFill rotWithShape="1">
          <a:blip r:embed="rId5">
            <a:alphaModFix/>
          </a:blip>
          <a:srcRect b="0" l="0" r="0" t="0"/>
          <a:stretch/>
        </p:blipFill>
        <p:spPr>
          <a:xfrm>
            <a:off x="5164664" y="3637799"/>
            <a:ext cx="1859495" cy="1295509"/>
          </a:xfrm>
          <a:prstGeom prst="rect">
            <a:avLst/>
          </a:prstGeom>
          <a:noFill/>
          <a:ln>
            <a:noFill/>
          </a:ln>
        </p:spPr>
      </p:pic>
      <p:pic>
        <p:nvPicPr>
          <p:cNvPr id="202" name="Google Shape;202;p26"/>
          <p:cNvPicPr preferRelativeResize="0"/>
          <p:nvPr/>
        </p:nvPicPr>
        <p:blipFill rotWithShape="1">
          <a:blip r:embed="rId6">
            <a:alphaModFix/>
          </a:blip>
          <a:srcRect b="0" l="2968" r="3689" t="0"/>
          <a:stretch/>
        </p:blipFill>
        <p:spPr>
          <a:xfrm>
            <a:off x="7353575" y="3562125"/>
            <a:ext cx="2304850" cy="1199575"/>
          </a:xfrm>
          <a:prstGeom prst="rect">
            <a:avLst/>
          </a:prstGeom>
          <a:noFill/>
          <a:ln>
            <a:noFill/>
          </a:ln>
        </p:spPr>
      </p:pic>
      <p:pic>
        <p:nvPicPr>
          <p:cNvPr id="203" name="Google Shape;203;p26"/>
          <p:cNvPicPr preferRelativeResize="0"/>
          <p:nvPr/>
        </p:nvPicPr>
        <p:blipFill rotWithShape="1">
          <a:blip r:embed="rId7">
            <a:alphaModFix/>
          </a:blip>
          <a:srcRect b="0" l="0" r="0" t="0"/>
          <a:stretch/>
        </p:blipFill>
        <p:spPr>
          <a:xfrm>
            <a:off x="9766775" y="3543526"/>
            <a:ext cx="2304851" cy="1199575"/>
          </a:xfrm>
          <a:prstGeom prst="rect">
            <a:avLst/>
          </a:prstGeom>
          <a:noFill/>
          <a:ln>
            <a:noFill/>
          </a:ln>
        </p:spPr>
      </p:pic>
      <p:sp>
        <p:nvSpPr>
          <p:cNvPr id="204" name="Google Shape;204;p26"/>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500"/>
                                        <p:tgtEl>
                                          <p:spTgt spid="1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500"/>
                                        <p:tgtEl>
                                          <p:spTgt spid="1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599321" scaled="0"/>
        </a:gradFill>
      </p:bgPr>
    </p:bg>
    <p:spTree>
      <p:nvGrpSpPr>
        <p:cNvPr id="208" name="Shape 208"/>
        <p:cNvGrpSpPr/>
        <p:nvPr/>
      </p:nvGrpSpPr>
      <p:grpSpPr>
        <a:xfrm>
          <a:off x="0" y="0"/>
          <a:ext cx="0" cy="0"/>
          <a:chOff x="0" y="0"/>
          <a:chExt cx="0" cy="0"/>
        </a:xfrm>
      </p:grpSpPr>
      <p:sp>
        <p:nvSpPr>
          <p:cNvPr id="209" name="Google Shape;209;p27"/>
          <p:cNvSpPr/>
          <p:nvPr/>
        </p:nvSpPr>
        <p:spPr>
          <a:xfrm>
            <a:off x="642090" y="328190"/>
            <a:ext cx="10904646" cy="6201619"/>
          </a:xfrm>
          <a:prstGeom prst="roundRect">
            <a:avLst>
              <a:gd fmla="val 5350" name="adj"/>
            </a:avLst>
          </a:prstGeom>
          <a:solidFill>
            <a:schemeClr val="lt1"/>
          </a:solidFill>
          <a:ln>
            <a:noFill/>
          </a:ln>
          <a:effectLst>
            <a:outerShdw blurRad="317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27"/>
          <p:cNvSpPr/>
          <p:nvPr/>
        </p:nvSpPr>
        <p:spPr>
          <a:xfrm>
            <a:off x="903280" y="610165"/>
            <a:ext cx="2641314" cy="691636"/>
          </a:xfrm>
          <a:prstGeom prst="roundRect">
            <a:avLst>
              <a:gd fmla="val 45278" name="adj"/>
            </a:avLst>
          </a:prstGeom>
          <a:solidFill>
            <a:srgbClr val="323F4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1" name="Google Shape;211;p27"/>
          <p:cNvCxnSpPr/>
          <p:nvPr/>
        </p:nvCxnSpPr>
        <p:spPr>
          <a:xfrm>
            <a:off x="3805784" y="644726"/>
            <a:ext cx="0" cy="5568548"/>
          </a:xfrm>
          <a:prstGeom prst="straightConnector1">
            <a:avLst/>
          </a:prstGeom>
          <a:noFill/>
          <a:ln cap="flat" cmpd="sng" w="12700">
            <a:solidFill>
              <a:srgbClr val="323F4F"/>
            </a:solidFill>
            <a:prstDash val="solid"/>
            <a:miter lim="800000"/>
            <a:headEnd len="sm" w="sm" type="none"/>
            <a:tailEnd len="sm" w="sm" type="none"/>
          </a:ln>
        </p:spPr>
      </p:cxnSp>
      <p:grpSp>
        <p:nvGrpSpPr>
          <p:cNvPr id="212" name="Google Shape;212;p27"/>
          <p:cNvGrpSpPr/>
          <p:nvPr/>
        </p:nvGrpSpPr>
        <p:grpSpPr>
          <a:xfrm>
            <a:off x="1017646" y="706788"/>
            <a:ext cx="1506107" cy="501526"/>
            <a:chOff x="1017911" y="706788"/>
            <a:chExt cx="1506499" cy="501526"/>
          </a:xfrm>
        </p:grpSpPr>
        <p:sp>
          <p:nvSpPr>
            <p:cNvPr id="213" name="Google Shape;213;p27"/>
            <p:cNvSpPr txBox="1"/>
            <p:nvPr/>
          </p:nvSpPr>
          <p:spPr>
            <a:xfrm>
              <a:off x="1513364" y="771317"/>
              <a:ext cx="1011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lt1"/>
                  </a:solidFill>
                  <a:latin typeface="Calibri"/>
                  <a:ea typeface="Calibri"/>
                  <a:cs typeface="Calibri"/>
                  <a:sym typeface="Calibri"/>
                </a:rPr>
                <a:t>Malware</a:t>
              </a:r>
              <a:endParaRPr sz="1800">
                <a:solidFill>
                  <a:schemeClr val="lt1"/>
                </a:solidFill>
                <a:latin typeface="Calibri"/>
                <a:ea typeface="Calibri"/>
                <a:cs typeface="Calibri"/>
                <a:sym typeface="Calibri"/>
              </a:endParaRPr>
            </a:p>
          </p:txBody>
        </p:sp>
        <p:sp>
          <p:nvSpPr>
            <p:cNvPr id="214" name="Google Shape;214;p27"/>
            <p:cNvSpPr/>
            <p:nvPr/>
          </p:nvSpPr>
          <p:spPr>
            <a:xfrm>
              <a:off x="1017911" y="706788"/>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1</a:t>
              </a:r>
              <a:endParaRPr sz="1800">
                <a:solidFill>
                  <a:srgbClr val="323F4F"/>
                </a:solidFill>
                <a:latin typeface="Calibri"/>
                <a:ea typeface="Calibri"/>
                <a:cs typeface="Calibri"/>
                <a:sym typeface="Calibri"/>
              </a:endParaRPr>
            </a:p>
          </p:txBody>
        </p:sp>
      </p:grpSp>
      <p:grpSp>
        <p:nvGrpSpPr>
          <p:cNvPr id="215" name="Google Shape;215;p27"/>
          <p:cNvGrpSpPr/>
          <p:nvPr/>
        </p:nvGrpSpPr>
        <p:grpSpPr>
          <a:xfrm>
            <a:off x="1017646" y="1888042"/>
            <a:ext cx="1474282" cy="501526"/>
            <a:chOff x="1017911" y="1885124"/>
            <a:chExt cx="1474666" cy="501526"/>
          </a:xfrm>
        </p:grpSpPr>
        <p:sp>
          <p:nvSpPr>
            <p:cNvPr id="216" name="Google Shape;216;p27"/>
            <p:cNvSpPr txBox="1"/>
            <p:nvPr/>
          </p:nvSpPr>
          <p:spPr>
            <a:xfrm>
              <a:off x="1519234" y="1949654"/>
              <a:ext cx="973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Phishing</a:t>
              </a:r>
              <a:endParaRPr sz="1800">
                <a:solidFill>
                  <a:schemeClr val="dk1"/>
                </a:solidFill>
                <a:latin typeface="Calibri"/>
                <a:ea typeface="Calibri"/>
                <a:cs typeface="Calibri"/>
                <a:sym typeface="Calibri"/>
              </a:endParaRPr>
            </a:p>
          </p:txBody>
        </p:sp>
        <p:sp>
          <p:nvSpPr>
            <p:cNvPr id="217" name="Google Shape;217;p27"/>
            <p:cNvSpPr/>
            <p:nvPr/>
          </p:nvSpPr>
          <p:spPr>
            <a:xfrm>
              <a:off x="1017911" y="1885124"/>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2</a:t>
              </a:r>
              <a:endParaRPr sz="1800">
                <a:solidFill>
                  <a:srgbClr val="323F4F"/>
                </a:solidFill>
                <a:latin typeface="Calibri"/>
                <a:ea typeface="Calibri"/>
                <a:cs typeface="Calibri"/>
                <a:sym typeface="Calibri"/>
              </a:endParaRPr>
            </a:p>
          </p:txBody>
        </p:sp>
      </p:grpSp>
      <p:grpSp>
        <p:nvGrpSpPr>
          <p:cNvPr id="218" name="Google Shape;218;p27"/>
          <p:cNvGrpSpPr/>
          <p:nvPr/>
        </p:nvGrpSpPr>
        <p:grpSpPr>
          <a:xfrm>
            <a:off x="1017646" y="3069296"/>
            <a:ext cx="2253855" cy="501526"/>
            <a:chOff x="1017911" y="3051790"/>
            <a:chExt cx="2254442" cy="501526"/>
          </a:xfrm>
        </p:grpSpPr>
        <p:sp>
          <p:nvSpPr>
            <p:cNvPr id="219" name="Google Shape;219;p27"/>
            <p:cNvSpPr txBox="1"/>
            <p:nvPr/>
          </p:nvSpPr>
          <p:spPr>
            <a:xfrm>
              <a:off x="1519437" y="3118669"/>
              <a:ext cx="1752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Denial of Service</a:t>
              </a:r>
              <a:endParaRPr sz="1800">
                <a:solidFill>
                  <a:schemeClr val="dk1"/>
                </a:solidFill>
                <a:latin typeface="Calibri"/>
                <a:ea typeface="Calibri"/>
                <a:cs typeface="Calibri"/>
                <a:sym typeface="Calibri"/>
              </a:endParaRPr>
            </a:p>
          </p:txBody>
        </p:sp>
        <p:sp>
          <p:nvSpPr>
            <p:cNvPr id="220" name="Google Shape;220;p27"/>
            <p:cNvSpPr/>
            <p:nvPr/>
          </p:nvSpPr>
          <p:spPr>
            <a:xfrm>
              <a:off x="1017911" y="305179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3</a:t>
              </a:r>
              <a:endParaRPr sz="1800">
                <a:solidFill>
                  <a:srgbClr val="323F4F"/>
                </a:solidFill>
                <a:latin typeface="Calibri"/>
                <a:ea typeface="Calibri"/>
                <a:cs typeface="Calibri"/>
                <a:sym typeface="Calibri"/>
              </a:endParaRPr>
            </a:p>
          </p:txBody>
        </p:sp>
      </p:grpSp>
      <p:grpSp>
        <p:nvGrpSpPr>
          <p:cNvPr id="221" name="Google Shape;221;p27"/>
          <p:cNvGrpSpPr/>
          <p:nvPr/>
        </p:nvGrpSpPr>
        <p:grpSpPr>
          <a:xfrm>
            <a:off x="1017646" y="4250549"/>
            <a:ext cx="1912331" cy="501526"/>
            <a:chOff x="1017911" y="4269010"/>
            <a:chExt cx="1912829" cy="501526"/>
          </a:xfrm>
        </p:grpSpPr>
        <p:sp>
          <p:nvSpPr>
            <p:cNvPr id="222" name="Google Shape;222;p27"/>
            <p:cNvSpPr txBox="1"/>
            <p:nvPr/>
          </p:nvSpPr>
          <p:spPr>
            <a:xfrm>
              <a:off x="1513364" y="4328775"/>
              <a:ext cx="1417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SQL Injection</a:t>
              </a:r>
              <a:endParaRPr sz="1800">
                <a:solidFill>
                  <a:schemeClr val="dk1"/>
                </a:solidFill>
                <a:latin typeface="Calibri"/>
                <a:ea typeface="Calibri"/>
                <a:cs typeface="Calibri"/>
                <a:sym typeface="Calibri"/>
              </a:endParaRPr>
            </a:p>
          </p:txBody>
        </p:sp>
        <p:sp>
          <p:nvSpPr>
            <p:cNvPr id="223" name="Google Shape;223;p27"/>
            <p:cNvSpPr/>
            <p:nvPr/>
          </p:nvSpPr>
          <p:spPr>
            <a:xfrm>
              <a:off x="1017911" y="4269010"/>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chemeClr val="dk1"/>
                  </a:solidFill>
                  <a:latin typeface="Arial"/>
                  <a:ea typeface="Arial"/>
                  <a:cs typeface="Arial"/>
                  <a:sym typeface="Arial"/>
                </a:rPr>
                <a:t>4</a:t>
              </a:r>
              <a:endParaRPr sz="1800">
                <a:solidFill>
                  <a:srgbClr val="323F4F"/>
                </a:solidFill>
                <a:latin typeface="Calibri"/>
                <a:ea typeface="Calibri"/>
                <a:cs typeface="Calibri"/>
                <a:sym typeface="Calibri"/>
              </a:endParaRPr>
            </a:p>
          </p:txBody>
        </p:sp>
      </p:grpSp>
      <p:grpSp>
        <p:nvGrpSpPr>
          <p:cNvPr id="224" name="Google Shape;224;p27"/>
          <p:cNvGrpSpPr/>
          <p:nvPr/>
        </p:nvGrpSpPr>
        <p:grpSpPr>
          <a:xfrm>
            <a:off x="1017646" y="5431802"/>
            <a:ext cx="2470799" cy="501526"/>
            <a:chOff x="1017911" y="5431802"/>
            <a:chExt cx="2471443" cy="501526"/>
          </a:xfrm>
        </p:grpSpPr>
        <p:sp>
          <p:nvSpPr>
            <p:cNvPr id="225" name="Google Shape;225;p27"/>
            <p:cNvSpPr txBox="1"/>
            <p:nvPr/>
          </p:nvSpPr>
          <p:spPr>
            <a:xfrm>
              <a:off x="1513364" y="5501721"/>
              <a:ext cx="1975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Cross-Site Scripting</a:t>
              </a:r>
              <a:endParaRPr sz="1800">
                <a:solidFill>
                  <a:schemeClr val="dk1"/>
                </a:solidFill>
                <a:latin typeface="Calibri"/>
                <a:ea typeface="Calibri"/>
                <a:cs typeface="Calibri"/>
                <a:sym typeface="Calibri"/>
              </a:endParaRPr>
            </a:p>
          </p:txBody>
        </p:sp>
        <p:sp>
          <p:nvSpPr>
            <p:cNvPr id="226" name="Google Shape;226;p27"/>
            <p:cNvSpPr/>
            <p:nvPr/>
          </p:nvSpPr>
          <p:spPr>
            <a:xfrm>
              <a:off x="1017911" y="5431802"/>
              <a:ext cx="501526" cy="5015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1800">
                  <a:solidFill>
                    <a:srgbClr val="323F4F"/>
                  </a:solidFill>
                  <a:latin typeface="Arial"/>
                  <a:ea typeface="Arial"/>
                  <a:cs typeface="Arial"/>
                  <a:sym typeface="Arial"/>
                </a:rPr>
                <a:t>5</a:t>
              </a:r>
              <a:endParaRPr sz="1800">
                <a:solidFill>
                  <a:srgbClr val="323F4F"/>
                </a:solidFill>
                <a:latin typeface="Calibri"/>
                <a:ea typeface="Calibri"/>
                <a:cs typeface="Calibri"/>
                <a:sym typeface="Calibri"/>
              </a:endParaRPr>
            </a:p>
          </p:txBody>
        </p:sp>
      </p:grpSp>
      <p:sp>
        <p:nvSpPr>
          <p:cNvPr id="227" name="Google Shape;227;p27"/>
          <p:cNvSpPr txBox="1"/>
          <p:nvPr/>
        </p:nvSpPr>
        <p:spPr>
          <a:xfrm>
            <a:off x="4123123" y="632817"/>
            <a:ext cx="18352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600" u="sng">
                <a:solidFill>
                  <a:schemeClr val="dk1"/>
                </a:solidFill>
                <a:latin typeface="Calibri"/>
                <a:ea typeface="Calibri"/>
                <a:cs typeface="Calibri"/>
                <a:sym typeface="Calibri"/>
              </a:rPr>
              <a:t>Malware</a:t>
            </a:r>
            <a:endParaRPr sz="3600" u="sng">
              <a:solidFill>
                <a:schemeClr val="dk1"/>
              </a:solidFill>
              <a:latin typeface="Calibri"/>
              <a:ea typeface="Calibri"/>
              <a:cs typeface="Calibri"/>
              <a:sym typeface="Calibri"/>
            </a:endParaRPr>
          </a:p>
        </p:txBody>
      </p:sp>
      <p:sp>
        <p:nvSpPr>
          <p:cNvPr id="228" name="Google Shape;228;p27"/>
          <p:cNvSpPr txBox="1"/>
          <p:nvPr/>
        </p:nvSpPr>
        <p:spPr>
          <a:xfrm>
            <a:off x="4123123" y="1761908"/>
            <a:ext cx="5399400" cy="3825000"/>
          </a:xfrm>
          <a:prstGeom prst="rect">
            <a:avLst/>
          </a:prstGeom>
          <a:noFill/>
          <a:ln>
            <a:noFill/>
          </a:ln>
        </p:spPr>
        <p:txBody>
          <a:bodyPr anchorCtr="0" anchor="t" bIns="45700" lIns="91425" spcFirstLastPara="1" rIns="91425" wrap="square" tIns="45700">
            <a:spAutoFit/>
          </a:bodyPr>
          <a:lstStyle/>
          <a:p>
            <a:pPr indent="0" lvl="0" marL="0" rtl="0" algn="just">
              <a:lnSpc>
                <a:spcPct val="142222"/>
              </a:lnSpc>
              <a:spcBef>
                <a:spcPts val="0"/>
              </a:spcBef>
              <a:spcAft>
                <a:spcPts val="0"/>
              </a:spcAft>
              <a:buClr>
                <a:schemeClr val="dk1"/>
              </a:buClr>
              <a:buFont typeface="Arial"/>
              <a:buNone/>
            </a:pPr>
            <a:r>
              <a:rPr lang="fr-FR" sz="1900">
                <a:solidFill>
                  <a:schemeClr val="dk1"/>
                </a:solidFill>
                <a:latin typeface="Calibri"/>
                <a:ea typeface="Calibri"/>
                <a:cs typeface="Calibri"/>
                <a:sym typeface="Calibri"/>
              </a:rPr>
              <a:t>Un logiciel malveillant qui infecte les systèmes informatiques pour causer des dommages, voler des données ou prendre le contrôle.</a:t>
            </a:r>
            <a:endParaRPr sz="1900">
              <a:solidFill>
                <a:schemeClr val="dk1"/>
              </a:solidFill>
              <a:latin typeface="Calibri"/>
              <a:ea typeface="Calibri"/>
              <a:cs typeface="Calibri"/>
              <a:sym typeface="Calibri"/>
            </a:endParaRPr>
          </a:p>
          <a:p>
            <a:pPr indent="0" lvl="0" marL="0" rtl="0" algn="just">
              <a:lnSpc>
                <a:spcPct val="142222"/>
              </a:lnSpc>
              <a:spcBef>
                <a:spcPts val="0"/>
              </a:spcBef>
              <a:spcAft>
                <a:spcPts val="0"/>
              </a:spcAft>
              <a:buClr>
                <a:schemeClr val="dk1"/>
              </a:buClr>
              <a:buFont typeface="Arial"/>
              <a:buNone/>
            </a:pPr>
            <a:r>
              <a:t/>
            </a:r>
            <a:endParaRPr sz="1900">
              <a:solidFill>
                <a:schemeClr val="dk1"/>
              </a:solidFill>
              <a:latin typeface="Calibri"/>
              <a:ea typeface="Calibri"/>
              <a:cs typeface="Calibri"/>
              <a:sym typeface="Calibri"/>
            </a:endParaRPr>
          </a:p>
          <a:p>
            <a:pPr indent="0" lvl="0" marL="0" rtl="0" algn="just">
              <a:lnSpc>
                <a:spcPct val="142222"/>
              </a:lnSpc>
              <a:spcBef>
                <a:spcPts val="0"/>
              </a:spcBef>
              <a:spcAft>
                <a:spcPts val="0"/>
              </a:spcAft>
              <a:buClr>
                <a:schemeClr val="dk1"/>
              </a:buClr>
              <a:buFont typeface="Arial"/>
              <a:buNone/>
            </a:pPr>
            <a:r>
              <a:rPr lang="fr-FR" sz="1900">
                <a:solidFill>
                  <a:schemeClr val="dk1"/>
                </a:solidFill>
                <a:latin typeface="Calibri"/>
                <a:ea typeface="Calibri"/>
                <a:cs typeface="Calibri"/>
                <a:sym typeface="Calibri"/>
              </a:rPr>
              <a:t>Les attaques peuvent inclure le contrôle total de l’ordinateur, l’enregistrement des frappes au clavier pour voler des informations et des mots de passe, ou le vol de données privées</a:t>
            </a:r>
            <a:endParaRPr sz="1900">
              <a:solidFill>
                <a:schemeClr val="dk1"/>
              </a:solidFill>
              <a:latin typeface="Calibri"/>
              <a:ea typeface="Calibri"/>
              <a:cs typeface="Calibri"/>
              <a:sym typeface="Calibri"/>
            </a:endParaRPr>
          </a:p>
          <a:p>
            <a:pPr indent="0" lvl="0" marL="0" marR="0" rtl="0" algn="l">
              <a:lnSpc>
                <a:spcPct val="123785"/>
              </a:lnSpc>
              <a:spcBef>
                <a:spcPts val="0"/>
              </a:spcBef>
              <a:spcAft>
                <a:spcPts val="0"/>
              </a:spcAft>
              <a:buNone/>
            </a:pPr>
            <a:r>
              <a:t/>
            </a:r>
            <a:endParaRPr sz="1400">
              <a:solidFill>
                <a:srgbClr val="7F7F7F"/>
              </a:solidFill>
              <a:latin typeface="Lato"/>
              <a:ea typeface="Lato"/>
              <a:cs typeface="Lato"/>
              <a:sym typeface="Lato"/>
            </a:endParaRPr>
          </a:p>
          <a:p>
            <a:pPr indent="0" lvl="0" marL="0" marR="0" rtl="0" algn="l">
              <a:lnSpc>
                <a:spcPct val="192555"/>
              </a:lnSpc>
              <a:spcBef>
                <a:spcPts val="0"/>
              </a:spcBef>
              <a:spcAft>
                <a:spcPts val="0"/>
              </a:spcAft>
              <a:buNone/>
            </a:pPr>
            <a:r>
              <a:t/>
            </a:r>
            <a:endParaRPr sz="900">
              <a:solidFill>
                <a:srgbClr val="7F7F7F"/>
              </a:solidFill>
              <a:latin typeface="Lato"/>
              <a:ea typeface="Lato"/>
              <a:cs typeface="Lato"/>
              <a:sym typeface="Lato"/>
            </a:endParaRPr>
          </a:p>
        </p:txBody>
      </p:sp>
      <p:sp>
        <p:nvSpPr>
          <p:cNvPr id="229" name="Google Shape;229;p27"/>
          <p:cNvSpPr txBox="1"/>
          <p:nvPr>
            <p:ph idx="12" type="sldNum"/>
          </p:nvPr>
        </p:nvSpPr>
        <p:spPr>
          <a:xfrm>
            <a:off x="11406074" y="6333134"/>
            <a:ext cx="731400" cy="525000"/>
          </a:xfrm>
          <a:prstGeom prst="rect">
            <a:avLst/>
          </a:prstGeom>
        </p:spPr>
        <p:txBody>
          <a:bodyPr anchorCtr="0" anchor="t" bIns="60925" lIns="121875" spcFirstLastPara="1" rIns="121875" wrap="square" tIns="60925">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nologie 16: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